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69" r:id="rId2"/>
    <p:sldId id="268" r:id="rId3"/>
    <p:sldId id="272" r:id="rId4"/>
    <p:sldId id="280" r:id="rId5"/>
    <p:sldId id="281" r:id="rId6"/>
    <p:sldId id="273" r:id="rId7"/>
    <p:sldId id="274" r:id="rId8"/>
    <p:sldId id="275" r:id="rId9"/>
    <p:sldId id="276" r:id="rId10"/>
    <p:sldId id="271" r:id="rId11"/>
    <p:sldId id="279" r:id="rId12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6491"/>
    <a:srgbClr val="E6E6E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2800" autoAdjust="0"/>
  </p:normalViewPr>
  <p:slideViewPr>
    <p:cSldViewPr>
      <p:cViewPr varScale="1">
        <p:scale>
          <a:sx n="156" d="100"/>
          <a:sy n="156" d="100"/>
        </p:scale>
        <p:origin x="-32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62352-4942-41CD-A716-24E91495C108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79A75-D413-4EF6-B0CD-D8CEF2EA4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170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4.jpe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3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1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CCC96DA-FC55-4E37-B65E-392034E8FA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-6263"/>
            <a:ext cx="9143496" cy="51433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97600" y="239726"/>
            <a:ext cx="6971819" cy="45172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r>
              <a:rPr lang="ru-RU" dirty="0"/>
              <a:t>Реестров в августе и сентябре текущего года выплата осуществлена 327 гражданам, направленным военным комиссариатом Тульской области для прохождения военной службы по контракту или в добровольческие отряды для участия в специальной военной операции. 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951" y="349767"/>
            <a:ext cx="654097" cy="925704"/>
          </a:xfrm>
        </p:spPr>
      </p:pic>
      <p:sp>
        <p:nvSpPr>
          <p:cNvPr id="10" name="TextBox 9"/>
          <p:cNvSpPr txBox="1"/>
          <p:nvPr/>
        </p:nvSpPr>
        <p:spPr>
          <a:xfrm>
            <a:off x="731539" y="2062126"/>
            <a:ext cx="76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Arial Black" panose="020B0A04020102020204" pitchFamily="34" charset="0"/>
              </a:rPr>
              <a:t>МЕРЫ ПОДДЕРЖКИ МОБИЛИЗОВАННЫМ ГРАЖДАНАМ </a:t>
            </a:r>
            <a:br>
              <a:rPr lang="ru-RU" sz="28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2800" dirty="0">
                <a:solidFill>
                  <a:srgbClr val="002060"/>
                </a:solidFill>
                <a:latin typeface="Arial Black" panose="020B0A04020102020204" pitchFamily="34" charset="0"/>
              </a:rPr>
              <a:t>И СЕМЬЯМ ВОЕННОСЛУЖАЩИХ</a:t>
            </a:r>
          </a:p>
        </p:txBody>
      </p:sp>
    </p:spTree>
    <p:extLst>
      <p:ext uri="{BB962C8B-B14F-4D97-AF65-F5344CB8AC3E}">
        <p14:creationId xmlns:p14="http://schemas.microsoft.com/office/powerpoint/2010/main" val="3810113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CCC96DA-FC55-4E37-B65E-392034E8FA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-6263"/>
            <a:ext cx="9143496" cy="51433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94048" y="339502"/>
            <a:ext cx="6971819" cy="45172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r>
              <a:rPr lang="ru-RU" dirty="0"/>
              <a:t>Реестров в августе и сентябре текущего года выплата осуществлена 327 гражданам, направленным военным комиссариатом Тульской области для прохождения военной службы по контракту или в добровольческие отряды для участия в специальной военной операции.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9675" y="455853"/>
            <a:ext cx="6971819" cy="4400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r>
              <a:rPr lang="ru-RU" dirty="0"/>
              <a:t>Таких родителей без их согласия нельзя будет привлечь к сверхурочным, к работе в выходные, праздничные дни или направить в командировку. Второй родитель также получит преимущественное право сохранения рабочего места в случае сокращений на предприятии.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22" t="9655" r="33556" b="19407"/>
          <a:stretch/>
        </p:blipFill>
        <p:spPr>
          <a:xfrm>
            <a:off x="8757972" y="235860"/>
            <a:ext cx="222972" cy="307227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56248" y="3121444"/>
            <a:ext cx="8784543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b="1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Дополнительные трудовые гарантии для второго родителя, имеющего ребенка до 14 лет</a:t>
            </a:r>
            <a:endParaRPr lang="ru-RU" sz="1100" b="1" cap="all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63364" y="3561249"/>
            <a:ext cx="4892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СОГЛАСИЯ РАБОТНИКА НЕЛЬЗЯ ПРИВЛЕЧЬ К СВЕРХУРОЧНОЙ РАБОТЕ, НАПРАВИТЬ В КОМАНДИРОВКУ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472187" y="904977"/>
            <a:ext cx="6793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ЛЬГОТНЫЙ ПЕРИОД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ИСПОЛНЕНИЯ ОБЯЗАТЕЛЬСТВ ПО КРЕДИТНЫМ ДОГОВОРАМ МОБИЛИЗОВАННЫМИ ЛИЦАМИ, КОНТРАКТНИКАМИ, ЛИЦАМИ НА ИХ ИЖДИВЕНИИ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72186" y="1588780"/>
            <a:ext cx="6584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ПРЕДУСМАТРИВАЕТСЯ ВОЗМОЖНОСТЬ </a:t>
            </a:r>
            <a:r>
              <a:rPr lang="ru-RU" sz="12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ПРИОСТАНОВКИ ВЫПЛАТЫ </a:t>
            </a:r>
            <a:r>
              <a:rPr lang="en-US" sz="12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en-US" sz="12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 КРЕДИТУ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СРОК ВОЕННОЙ СЛУЖБЫ ИЛИ УМЕНЬШЕНИЕ РАЗМЕРА ПЛАТЕЖЕЙ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72186" y="2304675"/>
            <a:ext cx="66487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ГИБЕЛИ ВОЕННОСЛУЖАЩЕГО ИЛИ ЕГО СМЕРТИ В РЕЗУЛЬТАТЕ УВЕЧЬЯ </a:t>
            </a:r>
            <a:r>
              <a:rPr lang="ru-RU" sz="12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ОБЯЗАТЕЛЬСТВО ПРЕКРАЩАЮТСЯ ПОЛНОСТЬЮ ИЛИ ЧАСТИЧНО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(максимальный размер обязательств определит Правительство РФ совместно с Банком России)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42653" y="3941643"/>
            <a:ext cx="4611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РОДИТЕЛЬ ПОЛУЧАЕТ ПРЕИМУЩЕСТВЕННОЕ ПРАВО НА СОХРАНЕНИЕ РАБОЧЕГО МЕСТА </a:t>
            </a:r>
          </a:p>
          <a:p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ПРИ СОКРАЩЕНИИ НА ПРЕДПРИЯТИИ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40" y="904977"/>
            <a:ext cx="420870" cy="420805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054" y="1609209"/>
            <a:ext cx="420870" cy="420805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25" y="2394758"/>
            <a:ext cx="420870" cy="420805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7483020" y="3939902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129</a:t>
            </a:r>
            <a:endParaRPr lang="ru-RU" sz="4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67" y="4034723"/>
            <a:ext cx="536129" cy="542916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38648" y="4050942"/>
            <a:ext cx="601164" cy="601164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783105" y="186775"/>
            <a:ext cx="85414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cap="all" dirty="0">
                <a:solidFill>
                  <a:srgbClr val="C00000"/>
                </a:solidFill>
                <a:latin typeface="Arial Black" panose="020B0A04020102020204" pitchFamily="34" charset="0"/>
              </a:rPr>
              <a:t>СОЦИАЛЬНЫЕ ГАРАНТИИ И ОБЕСПЕЧЕНИЕ </a:t>
            </a:r>
            <a:endParaRPr lang="ru-RU" sz="1600" b="1" cap="all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ru-RU" sz="1600" b="1" cap="all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МОБИЛИЗОВАННЫХ </a:t>
            </a:r>
            <a:r>
              <a:rPr lang="ru-RU" sz="1600" b="1" cap="all" dirty="0">
                <a:solidFill>
                  <a:srgbClr val="C00000"/>
                </a:solidFill>
                <a:latin typeface="Arial Black" panose="020B0A04020102020204" pitchFamily="34" charset="0"/>
              </a:rPr>
              <a:t>И ЧЛЕНОВ ИХ </a:t>
            </a:r>
            <a:r>
              <a:rPr lang="ru-RU" sz="1600" b="1" cap="all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СЕМЕЙ:</a:t>
            </a:r>
            <a:endParaRPr lang="ru-RU" sz="1600" b="1" cap="all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63" y="158036"/>
            <a:ext cx="582986" cy="582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570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CCC96DA-FC55-4E37-B65E-392034E8FA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-6263"/>
            <a:ext cx="9143496" cy="5143399"/>
          </a:xfrm>
          <a:prstGeom prst="rect">
            <a:avLst/>
          </a:prstGeom>
        </p:spPr>
      </p:pic>
      <p:sp>
        <p:nvSpPr>
          <p:cNvPr id="44" name="Прямоугольник 43"/>
          <p:cNvSpPr/>
          <p:nvPr/>
        </p:nvSpPr>
        <p:spPr>
          <a:xfrm>
            <a:off x="538924" y="155859"/>
            <a:ext cx="7605733" cy="4541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r>
              <a:rPr lang="ru-RU" dirty="0" smtClean="0"/>
              <a:t>Таких родителей без их согласия нельзя будет привлечь к сверхурочным, к работе в выходные, праздничные дни или направить в командировку. Второй родитель также получит преимущественное право сохранения рабочего места в случае сокращений на предприятии.</a:t>
            </a:r>
            <a:endParaRPr lang="ru-RU" dirty="0"/>
          </a:p>
        </p:txBody>
      </p:sp>
      <p:sp>
        <p:nvSpPr>
          <p:cNvPr id="31" name="Пятиугольник 30"/>
          <p:cNvSpPr/>
          <p:nvPr/>
        </p:nvSpPr>
        <p:spPr>
          <a:xfrm flipH="1">
            <a:off x="4479506" y="278221"/>
            <a:ext cx="4203571" cy="310005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22" t="9655" r="33556" b="19407"/>
          <a:stretch/>
        </p:blipFill>
        <p:spPr>
          <a:xfrm>
            <a:off x="8757972" y="235860"/>
            <a:ext cx="222972" cy="30722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885015" y="703268"/>
            <a:ext cx="3798062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  <a:buClr>
                <a:srgbClr val="92D050"/>
              </a:buClr>
              <a:buSzPct val="108000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психологическая 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поддержка оформление выплат юридическая помощь </a:t>
            </a:r>
          </a:p>
          <a:p>
            <a:pPr>
              <a:lnSpc>
                <a:spcPts val="1700"/>
              </a:lnSpc>
              <a:buClr>
                <a:srgbClr val="92D050"/>
              </a:buClr>
              <a:buSzPct val="108000"/>
            </a:pP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срочная помощь</a:t>
            </a:r>
            <a:endParaRPr lang="ru-RU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700"/>
              </a:lnSpc>
              <a:buClr>
                <a:srgbClr val="92D050"/>
              </a:buClr>
              <a:buSzPct val="108000"/>
            </a:pPr>
            <a:endParaRPr lang="ru-RU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55043" y="735107"/>
            <a:ext cx="19442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129</a:t>
            </a:r>
            <a:endParaRPr lang="ru-RU" sz="52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91" y="895666"/>
            <a:ext cx="536129" cy="542916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39595" y="3221570"/>
            <a:ext cx="1596101" cy="1596101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136163" y="739090"/>
            <a:ext cx="281120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cap="all" dirty="0">
                <a:solidFill>
                  <a:srgbClr val="0070C0"/>
                </a:solidFill>
                <a:latin typeface="Arial Black" panose="020B0A04020102020204" pitchFamily="34" charset="0"/>
              </a:rPr>
              <a:t>ежедневно </a:t>
            </a:r>
            <a:endParaRPr lang="ru-RU" b="1" cap="all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r>
              <a:rPr lang="ru-RU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с</a:t>
            </a:r>
            <a:r>
              <a:rPr lang="ru-RU" b="1" cap="all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ru-RU" b="1" cap="all" dirty="0">
                <a:solidFill>
                  <a:srgbClr val="0070C0"/>
                </a:solidFill>
                <a:latin typeface="Arial Black" panose="020B0A04020102020204" pitchFamily="34" charset="0"/>
              </a:rPr>
              <a:t>08:00 </a:t>
            </a:r>
            <a:r>
              <a:rPr lang="ru-RU" b="1" dirty="0">
                <a:solidFill>
                  <a:srgbClr val="0070C0"/>
                </a:solidFill>
                <a:latin typeface="Arial Black" panose="020B0A04020102020204" pitchFamily="34" charset="0"/>
              </a:rPr>
              <a:t>до</a:t>
            </a:r>
            <a:r>
              <a:rPr lang="ru-RU" b="1" cap="all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ru-RU" b="1" cap="all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20:00</a:t>
            </a:r>
          </a:p>
          <a:p>
            <a:r>
              <a:rPr lang="ru-RU" b="1" cap="all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без </a:t>
            </a:r>
            <a:r>
              <a:rPr lang="ru-RU" b="1" cap="all" dirty="0">
                <a:solidFill>
                  <a:srgbClr val="0070C0"/>
                </a:solidFill>
                <a:latin typeface="Arial Black" panose="020B0A04020102020204" pitchFamily="34" charset="0"/>
              </a:rPr>
              <a:t>выходных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25004" y="4095687"/>
            <a:ext cx="6704706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  <a:buClr>
                <a:srgbClr val="92D050"/>
              </a:buClr>
              <a:buSzPct val="108000"/>
            </a:pP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Телеграм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-канал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министерства труда и социальной защиты Тульской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</a:p>
          <a:p>
            <a:pPr>
              <a:lnSpc>
                <a:spcPts val="1700"/>
              </a:lnSpc>
              <a:buClr>
                <a:srgbClr val="92D050"/>
              </a:buClr>
              <a:buSzPct val="108000"/>
            </a:pPr>
            <a:r>
              <a:rPr lang="ru-RU" cap="all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Консультации по всем вопросам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31640" y="2565436"/>
            <a:ext cx="586465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8-800-200-52-26</a:t>
            </a:r>
            <a:endParaRPr lang="ru-RU" sz="3800" dirty="0">
              <a:solidFill>
                <a:schemeClr val="accent4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27584" y="1715979"/>
            <a:ext cx="598604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8-800-350-67-71</a:t>
            </a:r>
            <a:endParaRPr lang="ru-RU" sz="3800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436096" y="1804708"/>
            <a:ext cx="1671477" cy="52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  <a:buClr>
                <a:srgbClr val="92D050"/>
              </a:buClr>
              <a:buSzPct val="108000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рудовые вопросы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940152" y="2405981"/>
            <a:ext cx="3100212" cy="1182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  <a:buClr>
                <a:srgbClr val="92D050"/>
              </a:buClr>
              <a:buSzPct val="108000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социальное обслуживание оформление услуг сиделки </a:t>
            </a:r>
          </a:p>
          <a:p>
            <a:pPr>
              <a:lnSpc>
                <a:spcPts val="1700"/>
              </a:lnSpc>
              <a:buClr>
                <a:srgbClr val="92D050"/>
              </a:buClr>
              <a:buSzPct val="108000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оказание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помощи гражданам пожилого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возраста и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инвалидам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47370" y="306766"/>
            <a:ext cx="3809056" cy="3166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700"/>
              </a:lnSpc>
              <a:buClr>
                <a:srgbClr val="92D050"/>
              </a:buClr>
              <a:buSzPct val="108000"/>
            </a:pPr>
            <a:r>
              <a:rPr lang="ru-RU" cap="all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Выслушаем и поможем!</a:t>
            </a:r>
            <a:endParaRPr lang="ru-RU" cap="all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83105" y="267494"/>
            <a:ext cx="85414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cap="all" dirty="0">
                <a:solidFill>
                  <a:srgbClr val="C00000"/>
                </a:solidFill>
                <a:latin typeface="Arial Black" panose="020B0A04020102020204" pitchFamily="34" charset="0"/>
              </a:rPr>
              <a:t>Куда обращаться?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63" y="158036"/>
            <a:ext cx="582986" cy="582986"/>
          </a:xfrm>
          <a:prstGeom prst="rect">
            <a:avLst/>
          </a:prstGeom>
        </p:spPr>
      </p:pic>
      <p:sp>
        <p:nvSpPr>
          <p:cNvPr id="2" name="Нашивка 1"/>
          <p:cNvSpPr/>
          <p:nvPr/>
        </p:nvSpPr>
        <p:spPr>
          <a:xfrm>
            <a:off x="4479506" y="824846"/>
            <a:ext cx="370649" cy="717197"/>
          </a:xfrm>
          <a:prstGeom prst="chevron">
            <a:avLst/>
          </a:prstGeom>
          <a:solidFill>
            <a:srgbClr val="CDE4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5076056" y="1675890"/>
            <a:ext cx="370649" cy="717197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5569503" y="2554540"/>
            <a:ext cx="370649" cy="717197"/>
          </a:xfrm>
          <a:prstGeom prst="chevron">
            <a:avLst/>
          </a:prstGeom>
          <a:solidFill>
            <a:srgbClr val="AE9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649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CCC96DA-FC55-4E37-B65E-392034E8FA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-6263"/>
            <a:ext cx="9143496" cy="51433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94048" y="339502"/>
            <a:ext cx="6971819" cy="45172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r>
              <a:rPr lang="ru-RU" dirty="0"/>
              <a:t>Реестров в августе и сентябре текущего года выплата осуществлена 327 гражданам, направленным военным комиссариатом Тульской области для прохождения военной службы по контракту или в добровольческие отряды для участия в специальной военной операции.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9675" y="455853"/>
            <a:ext cx="6971819" cy="4400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r>
              <a:rPr lang="ru-RU" dirty="0"/>
              <a:t>Таких родителей без их согласия нельзя будет привлечь к сверхурочным, к работе в выходные, праздничные дни или направить в командировку. Второй родитель также получит преимущественное право сохранения рабочего места в случае сокращений на предприятии.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22" t="9655" r="33556" b="19407"/>
          <a:stretch/>
        </p:blipFill>
        <p:spPr>
          <a:xfrm>
            <a:off x="8757972" y="235860"/>
            <a:ext cx="222972" cy="307227"/>
          </a:xfrm>
          <a:prstGeom prst="rect">
            <a:avLst/>
          </a:prstGeom>
        </p:spPr>
      </p:pic>
      <p:graphicFrame>
        <p:nvGraphicFramePr>
          <p:cNvPr id="56" name="Таблица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526681"/>
              </p:ext>
            </p:extLst>
          </p:nvPr>
        </p:nvGraphicFramePr>
        <p:xfrm>
          <a:off x="2566531" y="2806328"/>
          <a:ext cx="5239125" cy="975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979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11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000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инициативе Губернатора Алексея </a:t>
                      </a:r>
                      <a:r>
                        <a:rPr lang="ru-RU" sz="1600" b="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Дюмина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Тульской области введен комплекс мер поддержки семей мобилизованных и добровольцев.</a:t>
                      </a:r>
                    </a:p>
                  </a:txBody>
                  <a:tcPr marL="56919" marR="5691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6919" marR="5691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7483020" y="3939902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129</a:t>
            </a:r>
            <a:endParaRPr lang="ru-RU" sz="4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67" y="4034723"/>
            <a:ext cx="536129" cy="542916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2454617" y="987771"/>
            <a:ext cx="6128284" cy="1618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«Как глава региона я сделаю все, чтобы максимально обеспечить и подготовить вас. А также - чтобы вы были спокойны за своих родных. И с вами, и с вашими семьями будем постоянно на связи. Никто не останется без внимания и без поддержки. Можете на нас </a:t>
            </a:r>
            <a:r>
              <a:rPr lang="ru-RU" sz="1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рассчитывать».</a:t>
            </a:r>
          </a:p>
          <a:p>
            <a:pPr>
              <a:lnSpc>
                <a:spcPts val="1700"/>
              </a:lnSpc>
            </a:pPr>
            <a:endParaRPr lang="ru-RU" sz="16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ts val="1700"/>
              </a:lnSpc>
            </a:pPr>
            <a:r>
              <a:rPr lang="ru-RU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Губернатор Тульской области </a:t>
            </a:r>
            <a:r>
              <a:rPr lang="ru-RU" sz="16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Алексей </a:t>
            </a:r>
            <a:r>
              <a:rPr lang="ru-RU" sz="1600" b="1" dirty="0" err="1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Дюмин</a:t>
            </a:r>
            <a:endParaRPr lang="ru-RU" sz="1600" b="1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50" name="Picture 2" descr="https://muzhyazheny.ru/wp-content/uploads/2021/07/1-5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89" t="2918" r="18417" b="35040"/>
          <a:stretch/>
        </p:blipFill>
        <p:spPr bwMode="auto">
          <a:xfrm>
            <a:off x="656766" y="865959"/>
            <a:ext cx="1514615" cy="148976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38648" y="4050942"/>
            <a:ext cx="601164" cy="601164"/>
          </a:xfrm>
          <a:prstGeom prst="rect">
            <a:avLst/>
          </a:prstGeom>
        </p:spPr>
      </p:pic>
      <p:pic>
        <p:nvPicPr>
          <p:cNvPr id="1026" name="Picture 2" descr="https://tularegion.ru/upload/resize_cache/iblock/7b6/920_450_1/diblichy7apqcv13wzr7oaxc6cflur5l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380" y="2548451"/>
            <a:ext cx="2042218" cy="1361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Прямоугольник 59"/>
          <p:cNvSpPr/>
          <p:nvPr/>
        </p:nvSpPr>
        <p:spPr>
          <a:xfrm>
            <a:off x="764548" y="198155"/>
            <a:ext cx="85414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cap="all" dirty="0">
                <a:solidFill>
                  <a:srgbClr val="C00000"/>
                </a:solidFill>
                <a:latin typeface="Arial Black" panose="020B0A04020102020204" pitchFamily="34" charset="0"/>
              </a:rPr>
              <a:t>МЕРЫ ПОДДЕРЖКИ МОБИЛИЗОВАННЫМ ГРАЖДАНАМ </a:t>
            </a:r>
            <a:br>
              <a:rPr lang="ru-RU" sz="1600" b="1" cap="all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1600" b="1" cap="all" dirty="0">
                <a:solidFill>
                  <a:srgbClr val="C00000"/>
                </a:solidFill>
                <a:latin typeface="Arial Black" panose="020B0A04020102020204" pitchFamily="34" charset="0"/>
              </a:rPr>
              <a:t>И СЕМЬЯМ ВОЕННОСЛУЖАЩИХ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251653" y="3997581"/>
            <a:ext cx="21499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ts val="1200"/>
              </a:lnSpc>
            </a:pPr>
            <a:r>
              <a:rPr lang="ru-RU" sz="1200" dirty="0" err="1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Телеграм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-канал</a:t>
            </a:r>
          </a:p>
          <a:p>
            <a:pPr algn="r">
              <a:lnSpc>
                <a:spcPts val="1200"/>
              </a:lnSpc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министерства труда и </a:t>
            </a:r>
          </a:p>
          <a:p>
            <a:pPr algn="r">
              <a:lnSpc>
                <a:spcPts val="1200"/>
              </a:lnSpc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социальной защиты</a:t>
            </a:r>
          </a:p>
          <a:p>
            <a:pPr algn="r">
              <a:lnSpc>
                <a:spcPts val="1200"/>
              </a:lnSpc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Тульской области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63" y="158036"/>
            <a:ext cx="582986" cy="582986"/>
          </a:xfrm>
          <a:prstGeom prst="rect">
            <a:avLst/>
          </a:prstGeom>
        </p:spPr>
      </p:pic>
      <p:sp>
        <p:nvSpPr>
          <p:cNvPr id="17" name="Пятиугольник 16"/>
          <p:cNvSpPr/>
          <p:nvPr/>
        </p:nvSpPr>
        <p:spPr>
          <a:xfrm>
            <a:off x="1475656" y="4210698"/>
            <a:ext cx="2736304" cy="30777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632477" y="4196992"/>
            <a:ext cx="2385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Титр в каждом кадре ролика 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01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CCC96DA-FC55-4E37-B65E-392034E8FA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-6263"/>
            <a:ext cx="9143496" cy="51433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94048" y="339502"/>
            <a:ext cx="6971819" cy="45172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мобилизованные и добровольцы имеют право на единовременную денежную выплату 100 000 рублей. При ранении от 200 000 – до 1 млн. рублей. 2 млн. рублей - единовременная выплата семьям погибших.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79838"/>
            <a:ext cx="6971819" cy="4400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r>
              <a:rPr lang="ru-RU" dirty="0" smtClean="0"/>
              <a:t>Таких родителей без их согласия нельзя будет привлечь к сверхурочным, к работе в выходные, праздничные дни или направить в командировку. Второй родитель также получит преимущественное право сохранения рабочего места в случае сокращений на предприятии.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22" t="9655" r="33556" b="19407"/>
          <a:stretch/>
        </p:blipFill>
        <p:spPr>
          <a:xfrm>
            <a:off x="8757972" y="235860"/>
            <a:ext cx="222972" cy="307227"/>
          </a:xfrm>
          <a:prstGeom prst="rect">
            <a:avLst/>
          </a:prstGeom>
        </p:spPr>
      </p:pic>
      <p:sp>
        <p:nvSpPr>
          <p:cNvPr id="45" name="Прямоугольник 44"/>
          <p:cNvSpPr/>
          <p:nvPr/>
        </p:nvSpPr>
        <p:spPr>
          <a:xfrm>
            <a:off x="984022" y="817136"/>
            <a:ext cx="2113931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100 000 ₽</a:t>
            </a:r>
          </a:p>
          <a:p>
            <a:pPr algn="ctr">
              <a:spcAft>
                <a:spcPts val="0"/>
              </a:spcAft>
            </a:pPr>
            <a:endParaRPr lang="ru-RU" sz="1100" b="1" dirty="0" smtClean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83020" y="3939902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129</a:t>
            </a:r>
            <a:endParaRPr lang="ru-RU" sz="4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67" y="4034723"/>
            <a:ext cx="536129" cy="54291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38648" y="4050942"/>
            <a:ext cx="601164" cy="601164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783105" y="267494"/>
            <a:ext cx="85414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cap="all" dirty="0">
                <a:solidFill>
                  <a:srgbClr val="C00000"/>
                </a:solidFill>
                <a:latin typeface="Arial Black" panose="020B0A04020102020204" pitchFamily="34" charset="0"/>
              </a:rPr>
              <a:t>ПРЕДОСТАВЛЕНИЕ </a:t>
            </a:r>
            <a:r>
              <a:rPr lang="ru-RU" b="1" cap="all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Социальных ВЫПЛАТ</a:t>
            </a:r>
            <a:endParaRPr lang="ru-RU" b="1" cap="all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97500" y="883335"/>
            <a:ext cx="2510604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мобилизованные, контрактники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добровольцы 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700"/>
              </a:lnSpc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имеют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 на единовременную денежную выплату 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30558" y="25947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600"/>
              </a:lnSpc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ранении</a:t>
            </a:r>
          </a:p>
          <a:p>
            <a:pPr>
              <a:lnSpc>
                <a:spcPts val="1600"/>
              </a:lnSpc>
            </a:pPr>
            <a:r>
              <a:rPr lang="ru-RU" sz="1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зависимости </a:t>
            </a:r>
          </a:p>
          <a:p>
            <a:pPr>
              <a:lnSpc>
                <a:spcPts val="1600"/>
              </a:lnSpc>
            </a:pPr>
            <a:r>
              <a:rPr lang="ru-RU" sz="1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степени тяжести</a:t>
            </a:r>
          </a:p>
          <a:p>
            <a:pPr>
              <a:lnSpc>
                <a:spcPts val="1600"/>
              </a:lnSpc>
            </a:pPr>
            <a:r>
              <a:rPr lang="ru-RU" sz="1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ранения</a:t>
            </a:r>
            <a:endParaRPr lang="ru-RU" sz="1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675" y="2609717"/>
            <a:ext cx="3092277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28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200 </a:t>
            </a:r>
            <a:r>
              <a:rPr lang="ru-RU" sz="2800" b="1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000 </a:t>
            </a:r>
            <a:r>
              <a:rPr lang="ru-RU" sz="28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₽</a:t>
            </a:r>
          </a:p>
          <a:p>
            <a:pPr algn="r">
              <a:spcAft>
                <a:spcPts val="0"/>
              </a:spcAft>
            </a:pPr>
            <a:r>
              <a:rPr lang="ru-RU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sz="28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1 000 000 </a:t>
            </a:r>
            <a:r>
              <a:rPr lang="ru-RU" sz="2800" b="1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₽</a:t>
            </a:r>
          </a:p>
          <a:p>
            <a:pPr algn="r">
              <a:spcAft>
                <a:spcPts val="0"/>
              </a:spcAft>
            </a:pPr>
            <a:endParaRPr lang="ru-RU" sz="1100" b="1" dirty="0" smtClean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r">
              <a:spcAft>
                <a:spcPts val="0"/>
              </a:spcAft>
            </a:pP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96344" y="3754645"/>
            <a:ext cx="3242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единовременная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выплата семьям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погибших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39163" y="3854827"/>
            <a:ext cx="2534864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2 000 </a:t>
            </a:r>
            <a:r>
              <a:rPr lang="ru-RU" sz="2800" b="1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000 ₽</a:t>
            </a:r>
          </a:p>
          <a:p>
            <a:pPr algn="ctr">
              <a:spcAft>
                <a:spcPts val="0"/>
              </a:spcAft>
            </a:pPr>
            <a:endParaRPr lang="ru-RU" sz="1100" b="1" dirty="0" smtClean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 flipH="1">
            <a:off x="5104829" y="729399"/>
            <a:ext cx="3609908" cy="1875115"/>
          </a:xfrm>
          <a:prstGeom prst="homePlat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90334" y="908347"/>
            <a:ext cx="4572000" cy="17081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400"/>
              </a:lnSpc>
            </a:pPr>
            <a:r>
              <a:rPr lang="ru-RU" sz="1600" cap="all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Выплата поступает </a:t>
            </a:r>
            <a:endParaRPr lang="ru-RU" sz="1600" cap="al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lang="ru-RU" sz="1600" cap="all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карту</a:t>
            </a:r>
          </a:p>
          <a:p>
            <a:pPr>
              <a:lnSpc>
                <a:spcPts val="1400"/>
              </a:lnSpc>
            </a:pPr>
            <a:endParaRPr lang="ru-RU" sz="1600" cap="all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lang="ru-RU" sz="1600" cap="all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Заявление подавать </a:t>
            </a:r>
            <a:endParaRPr lang="ru-RU" sz="1600" cap="al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lang="ru-RU" sz="1600" cap="all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нужно</a:t>
            </a:r>
          </a:p>
          <a:p>
            <a:pPr>
              <a:lnSpc>
                <a:spcPts val="1400"/>
              </a:lnSpc>
            </a:pPr>
            <a:endParaRPr lang="ru-RU" sz="1600" cap="all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lang="ru-RU" sz="1600" cap="all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ОСНОВАНИИ </a:t>
            </a:r>
          </a:p>
          <a:p>
            <a:pPr>
              <a:lnSpc>
                <a:spcPts val="1400"/>
              </a:lnSpc>
            </a:pPr>
            <a:r>
              <a:rPr lang="ru-RU" sz="1600" cap="all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РЕЕСТРА ВОЕНКОМАТА</a:t>
            </a:r>
          </a:p>
          <a:p>
            <a:pPr>
              <a:lnSpc>
                <a:spcPts val="1400"/>
              </a:lnSpc>
            </a:pPr>
            <a:endParaRPr lang="ru-RU" sz="1600" cap="all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12" descr="https://i.pinimg.com/originals/ad/18/e7/ad18e7ac11c5b0e66d52f24c6cf25cbd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084" y="799809"/>
            <a:ext cx="496637" cy="48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how-info.ru/wp-content/uploads/2022/07/kak-opredelit-duhi-original-ili-poddelka.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375" y="1374295"/>
            <a:ext cx="552969" cy="455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63" y="158036"/>
            <a:ext cx="582986" cy="58298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75945" y="1951505"/>
            <a:ext cx="490056" cy="404850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783105" y="508853"/>
            <a:ext cx="4265688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региональные выплаты</a:t>
            </a:r>
          </a:p>
        </p:txBody>
      </p:sp>
    </p:spTree>
    <p:extLst>
      <p:ext uri="{BB962C8B-B14F-4D97-AF65-F5344CB8AC3E}">
        <p14:creationId xmlns:p14="http://schemas.microsoft.com/office/powerpoint/2010/main" val="3199832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CCC96DA-FC55-4E37-B65E-392034E8FA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-6263"/>
            <a:ext cx="9143496" cy="51433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94048" y="339502"/>
            <a:ext cx="6971819" cy="45172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мобилизованные и добровольцы имеют право на единовременную денежную выплату 100 000 рублей. При ранении от 200 000 – до 1 млн. рублей. 2 млн. рублей - единовременная выплата семьям погибших.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79838"/>
            <a:ext cx="6971819" cy="4400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r>
              <a:rPr lang="ru-RU" dirty="0" smtClean="0"/>
              <a:t>Таких родителей без их согласия нельзя будет привлечь к сверхурочным, к работе в выходные, праздничные дни или направить в командировку. Второй родитель также получит преимущественное право сохранения рабочего места в случае сокращений на предприятии.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22" t="9655" r="33556" b="19407"/>
          <a:stretch/>
        </p:blipFill>
        <p:spPr>
          <a:xfrm>
            <a:off x="8757972" y="235860"/>
            <a:ext cx="222972" cy="307227"/>
          </a:xfrm>
          <a:prstGeom prst="rect">
            <a:avLst/>
          </a:prstGeom>
        </p:spPr>
      </p:pic>
      <p:sp>
        <p:nvSpPr>
          <p:cNvPr id="45" name="Прямоугольник 44"/>
          <p:cNvSpPr/>
          <p:nvPr/>
        </p:nvSpPr>
        <p:spPr>
          <a:xfrm>
            <a:off x="1075728" y="873902"/>
            <a:ext cx="2557565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8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127 000 ₽</a:t>
            </a:r>
          </a:p>
          <a:p>
            <a:pPr algn="ctr">
              <a:spcAft>
                <a:spcPts val="0"/>
              </a:spcAft>
            </a:pPr>
            <a:r>
              <a:rPr lang="ru-RU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8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300 000 </a:t>
            </a:r>
            <a:r>
              <a:rPr lang="ru-RU" sz="2800" b="1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₽</a:t>
            </a:r>
            <a:endParaRPr lang="ru-RU" sz="2800" b="1" dirty="0" smtClean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83020" y="3939902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129</a:t>
            </a:r>
            <a:endParaRPr lang="ru-RU" sz="4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67" y="4034723"/>
            <a:ext cx="536129" cy="54291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38648" y="4050942"/>
            <a:ext cx="601164" cy="601164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783105" y="267494"/>
            <a:ext cx="85414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cap="all" dirty="0">
                <a:solidFill>
                  <a:srgbClr val="C00000"/>
                </a:solidFill>
                <a:latin typeface="Arial Black" panose="020B0A04020102020204" pitchFamily="34" charset="0"/>
              </a:rPr>
              <a:t>ПРЕДОСТАВЛЕНИЕ </a:t>
            </a:r>
            <a:r>
              <a:rPr lang="ru-RU" b="1" cap="all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Социальных ВЫПЛАТ</a:t>
            </a:r>
            <a:endParaRPr lang="ru-RU" b="1" cap="all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32840" y="940101"/>
            <a:ext cx="2129096" cy="964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ежемесячная выплата мобилизованным и добровольцам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30322" y="2187922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600"/>
              </a:lnSpc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ранении</a:t>
            </a:r>
          </a:p>
          <a:p>
            <a:pPr>
              <a:lnSpc>
                <a:spcPts val="1600"/>
              </a:lnSpc>
            </a:pPr>
            <a:r>
              <a:rPr lang="ru-RU" sz="1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зависимости </a:t>
            </a:r>
          </a:p>
          <a:p>
            <a:pPr>
              <a:lnSpc>
                <a:spcPts val="1600"/>
              </a:lnSpc>
            </a:pPr>
            <a:r>
              <a:rPr lang="ru-RU" sz="1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степени тяжести</a:t>
            </a:r>
          </a:p>
          <a:p>
            <a:pPr>
              <a:lnSpc>
                <a:spcPts val="1600"/>
              </a:lnSpc>
            </a:pPr>
            <a:r>
              <a:rPr lang="ru-RU" sz="1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ранения</a:t>
            </a:r>
            <a:endParaRPr lang="ru-RU" sz="1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05439" y="2202855"/>
            <a:ext cx="3092277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28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3 000 </a:t>
            </a:r>
            <a:r>
              <a:rPr lang="ru-RU" sz="2800" b="1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000 </a:t>
            </a:r>
            <a:r>
              <a:rPr lang="ru-RU" sz="28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₽</a:t>
            </a:r>
          </a:p>
          <a:p>
            <a:pPr algn="r">
              <a:spcAft>
                <a:spcPts val="0"/>
              </a:spcAft>
            </a:pPr>
            <a:r>
              <a:rPr lang="ru-RU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sz="28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6 000 000 </a:t>
            </a:r>
            <a:r>
              <a:rPr lang="ru-RU" sz="2800" b="1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₽</a:t>
            </a:r>
          </a:p>
          <a:p>
            <a:pPr algn="r">
              <a:spcAft>
                <a:spcPts val="0"/>
              </a:spcAft>
            </a:pPr>
            <a:endParaRPr lang="ru-RU" sz="1100" b="1" dirty="0" smtClean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r">
              <a:spcAft>
                <a:spcPts val="0"/>
              </a:spcAft>
            </a:pP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93142" y="3429872"/>
            <a:ext cx="3242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единовременная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выплата семьям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погибших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63" y="158036"/>
            <a:ext cx="582986" cy="582986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783105" y="508853"/>
            <a:ext cx="4265688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федеральные выплаты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51521" y="3449990"/>
            <a:ext cx="3357010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28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5 000 </a:t>
            </a:r>
            <a:r>
              <a:rPr lang="ru-RU" sz="2800" b="1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000 </a:t>
            </a:r>
            <a:r>
              <a:rPr lang="ru-RU" sz="28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₽</a:t>
            </a:r>
          </a:p>
          <a:p>
            <a:pPr algn="r">
              <a:spcAft>
                <a:spcPts val="0"/>
              </a:spcAft>
            </a:pPr>
            <a:r>
              <a:rPr lang="ru-RU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sz="28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12 500 000 </a:t>
            </a:r>
            <a:r>
              <a:rPr lang="ru-RU" sz="2800" b="1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₽</a:t>
            </a:r>
          </a:p>
          <a:p>
            <a:pPr algn="r">
              <a:spcAft>
                <a:spcPts val="0"/>
              </a:spcAft>
            </a:pPr>
            <a:endParaRPr lang="ru-RU" sz="1100" b="1" dirty="0" smtClean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r">
              <a:spcAft>
                <a:spcPts val="0"/>
              </a:spcAft>
            </a:pP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8" descr="https://www.yugopolis.ru/cdn/data/img/d2de28961a2913718fe90631a5a4c0e8/217890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660" y="1063229"/>
            <a:ext cx="1832207" cy="183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31032" y="4450067"/>
            <a:ext cx="5770984" cy="35394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СТАТУС ВЕТЕРАНА БОЕВЫХ ДЕЙСТВИЙ</a:t>
            </a:r>
            <a:endParaRPr lang="ru-RU" sz="17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5-конечная звезда 15"/>
          <p:cNvSpPr/>
          <p:nvPr/>
        </p:nvSpPr>
        <p:spPr>
          <a:xfrm>
            <a:off x="520019" y="4505690"/>
            <a:ext cx="245239" cy="221008"/>
          </a:xfrm>
          <a:prstGeom prst="star5">
            <a:avLst/>
          </a:prstGeom>
          <a:solidFill>
            <a:schemeClr val="accent2">
              <a:lumMod val="7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405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CCC96DA-FC55-4E37-B65E-392034E8FA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-6263"/>
            <a:ext cx="9143496" cy="51433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94048" y="339502"/>
            <a:ext cx="6971819" cy="45172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r>
              <a:rPr lang="ru-RU"/>
              <a:t>ежемесячная денежная выплата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79838"/>
            <a:ext cx="6971819" cy="4400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r>
              <a:rPr lang="ru-RU" dirty="0" smtClean="0"/>
              <a:t>Таких родителей без их согласия нельзя будет привлечь к сверхурочным, к работе в выходные, праздничные дни или направить в командировку. Второй родитель также получит преимущественное право сохранения рабочего места в случае сокращений на предприятии.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22" t="9655" r="33556" b="19407"/>
          <a:stretch/>
        </p:blipFill>
        <p:spPr>
          <a:xfrm>
            <a:off x="8757972" y="235860"/>
            <a:ext cx="222972" cy="307227"/>
          </a:xfrm>
          <a:prstGeom prst="rect">
            <a:avLst/>
          </a:prstGeom>
        </p:spPr>
      </p:pic>
      <p:sp>
        <p:nvSpPr>
          <p:cNvPr id="45" name="Прямоугольник 44"/>
          <p:cNvSpPr/>
          <p:nvPr/>
        </p:nvSpPr>
        <p:spPr>
          <a:xfrm>
            <a:off x="1933088" y="652984"/>
            <a:ext cx="25575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8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2196,79 ₽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83020" y="3939902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129</a:t>
            </a:r>
            <a:endParaRPr lang="ru-RU" sz="4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67" y="4034723"/>
            <a:ext cx="536129" cy="54291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38648" y="4050942"/>
            <a:ext cx="601164" cy="601164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783105" y="267494"/>
            <a:ext cx="85414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cap="all" dirty="0">
                <a:solidFill>
                  <a:srgbClr val="C00000"/>
                </a:solidFill>
                <a:latin typeface="Arial Black" panose="020B0A04020102020204" pitchFamily="34" charset="0"/>
              </a:rPr>
              <a:t>Меры поддержки ветеранов боевых действий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19002" y="733469"/>
            <a:ext cx="2085246" cy="1174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Инвалидам боевых действий, проходившим военную службу по призыву</a:t>
            </a: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63" y="158036"/>
            <a:ext cx="582986" cy="58298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31032" y="4450067"/>
            <a:ext cx="5770984" cy="35394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СТАТУС ВЕТЕРАНА БОЕВЫХ ДЕЙСТВИЙ</a:t>
            </a:r>
            <a:endParaRPr lang="ru-RU" sz="17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5-конечная звезда 15"/>
          <p:cNvSpPr/>
          <p:nvPr/>
        </p:nvSpPr>
        <p:spPr>
          <a:xfrm>
            <a:off x="520019" y="4505690"/>
            <a:ext cx="245239" cy="221008"/>
          </a:xfrm>
          <a:prstGeom prst="star5">
            <a:avLst/>
          </a:prstGeom>
          <a:solidFill>
            <a:schemeClr val="accent2">
              <a:lumMod val="7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890692" y="994981"/>
            <a:ext cx="4733027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ежемесячная денежная выплата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03995" y="1178867"/>
            <a:ext cx="47493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8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1000 ₽ </a:t>
            </a:r>
            <a:r>
              <a:rPr lang="ru-RU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8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5000 </a:t>
            </a:r>
            <a:r>
              <a:rPr lang="ru-RU" sz="2800" b="1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₽</a:t>
            </a:r>
            <a:endParaRPr lang="ru-RU" sz="2800" b="1" dirty="0" smtClean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84022" y="1567307"/>
            <a:ext cx="3589285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300"/>
              </a:lnSpc>
            </a:pP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ежегодная денежная выплата в зависимости </a:t>
            </a:r>
            <a:endParaRPr lang="ru-RU" sz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ts val="1300"/>
              </a:lnSpc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размера среднедушевого дохода семьи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835697" y="2149264"/>
            <a:ext cx="2691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800" b="1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4393,55  </a:t>
            </a:r>
            <a:r>
              <a:rPr lang="ru-RU" sz="28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₽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755295" y="2229749"/>
            <a:ext cx="2085246" cy="964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ыплаты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членов семей ветеранов боевых действий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926985" y="2491261"/>
            <a:ext cx="4733027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ежемесячная денежная выплата 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40288" y="2675147"/>
            <a:ext cx="47493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8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1000 ₽ </a:t>
            </a:r>
            <a:r>
              <a:rPr lang="ru-RU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8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5000 </a:t>
            </a:r>
            <a:r>
              <a:rPr lang="ru-RU" sz="2800" b="1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₽</a:t>
            </a:r>
            <a:endParaRPr lang="ru-RU" sz="2800" b="1" dirty="0" smtClean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820315" y="3063587"/>
            <a:ext cx="3589285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300"/>
              </a:lnSpc>
            </a:pP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ежегодная денежная выплата в зависимости </a:t>
            </a:r>
            <a:endParaRPr lang="ru-RU" sz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ts val="1300"/>
              </a:lnSpc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размера среднедушевого дохода семьи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992998"/>
              </p:ext>
            </p:extLst>
          </p:nvPr>
        </p:nvGraphicFramePr>
        <p:xfrm>
          <a:off x="431033" y="3561353"/>
          <a:ext cx="5770984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0984">
                  <a:extLst>
                    <a:ext uri="{9D8B030D-6E8A-4147-A177-3AD203B41FA5}">
                      <a16:colId xmlns:a16="http://schemas.microsoft.com/office/drawing/2014/main" xmlns="" val="1785412612"/>
                    </a:ext>
                  </a:extLst>
                </a:gridCol>
              </a:tblGrid>
              <a:tr h="5934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0" u="none" cap="all" baseline="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u="none" cap="all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Путевки ветеранам боевых действий и членам их семей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u="none" cap="all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санатории черноморского побережья или Республики Крым</a:t>
                      </a:r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u="none" strike="noStrike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26408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417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CCC96DA-FC55-4E37-B65E-392034E8FA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-6263"/>
            <a:ext cx="9143496" cy="5143399"/>
          </a:xfrm>
          <a:prstGeom prst="rect">
            <a:avLst/>
          </a:prstGeom>
        </p:spPr>
      </p:pic>
      <p:sp>
        <p:nvSpPr>
          <p:cNvPr id="44" name="Прямоугольник 43"/>
          <p:cNvSpPr/>
          <p:nvPr/>
        </p:nvSpPr>
        <p:spPr>
          <a:xfrm>
            <a:off x="611560" y="339502"/>
            <a:ext cx="7605733" cy="4541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r>
              <a:rPr lang="ru-RU" dirty="0" smtClean="0"/>
              <a:t>Таких родителей без их согласия нельзя будет привлечь к сверхурочным, к работе в выходные, праздничные дни или направить в командировку. Второй родитель также получит преимущественное право сохранения рабочего места в случае сокращений на предприятии.</a:t>
            </a:r>
            <a:endParaRPr lang="ru-RU" dirty="0"/>
          </a:p>
        </p:txBody>
      </p:sp>
      <p:pic>
        <p:nvPicPr>
          <p:cNvPr id="14" name="Объект 1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358" y="864934"/>
            <a:ext cx="281680" cy="266656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22" t="9655" r="33556" b="19407"/>
          <a:stretch/>
        </p:blipFill>
        <p:spPr>
          <a:xfrm>
            <a:off x="8757972" y="235860"/>
            <a:ext cx="222972" cy="307227"/>
          </a:xfrm>
          <a:prstGeom prst="rect">
            <a:avLst/>
          </a:prstGeom>
        </p:spPr>
      </p:pic>
      <p:pic>
        <p:nvPicPr>
          <p:cNvPr id="15" name="Объект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681" y="1481579"/>
            <a:ext cx="281680" cy="26665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095714" y="772103"/>
            <a:ext cx="62631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ПРИОСТАНОВКА ТРУДОВОГО ДОГОВОРА</a:t>
            </a:r>
          </a:p>
          <a:p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ВЫПЛАТА ПОЛНОГО РАСЧЕТА </a:t>
            </a:r>
            <a:b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(заработная плата, командировочные расходы, </a:t>
            </a:r>
            <a:b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материальная помощь, премии, отпускные)</a:t>
            </a:r>
          </a:p>
          <a:p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СОХРАНЕНИЕ РАБОЧЕГО МЕСТА ЗА СОТРУДНИКОМ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(возвращение на рабочее место на прежних условиях)</a:t>
            </a:r>
          </a:p>
          <a:p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691680" y="3251036"/>
            <a:ext cx="41466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ea typeface="Anonymous Pro" panose="02060609030202000504" pitchFamily="49" charset="0"/>
                <a:cs typeface="Arial" panose="020B0604020202020204" pitchFamily="34" charset="0"/>
              </a:rPr>
              <a:t>Период приостановления трудового договора учитывается в стаже и для пенсионного, </a:t>
            </a:r>
            <a:b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ea typeface="Anonymous Pro" panose="02060609030202000504" pitchFamily="49" charset="0"/>
                <a:cs typeface="Arial" panose="020B0604020202020204" pitchFamily="34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ea typeface="Anonymous Pro" panose="02060609030202000504" pitchFamily="49" charset="0"/>
                <a:cs typeface="Arial" panose="020B0604020202020204" pitchFamily="34" charset="0"/>
              </a:rPr>
              <a:t>      и для обязательного социального страхования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ea typeface="Anonymous Pro" panose="02060609030202000504" pitchFamily="49" charset="0"/>
                <a:cs typeface="Arial" panose="020B0604020202020204" pitchFamily="34" charset="0"/>
              </a:rPr>
              <a:t> </a:t>
            </a:r>
            <a:endParaRPr lang="ru-RU" sz="1050" dirty="0">
              <a:solidFill>
                <a:srgbClr val="002060"/>
              </a:solidFill>
              <a:effectLst/>
              <a:latin typeface="Arial" panose="020B0604020202020204" pitchFamily="34" charset="0"/>
              <a:ea typeface="Anonymous Pro" panose="02060609030202000504" pitchFamily="49" charset="0"/>
              <a:cs typeface="Arial" panose="020B0604020202020204" pitchFamily="34" charset="0"/>
            </a:endParaRPr>
          </a:p>
        </p:txBody>
      </p:sp>
      <p:pic>
        <p:nvPicPr>
          <p:cNvPr id="22" name="Объект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298" y="2542019"/>
            <a:ext cx="281680" cy="266656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180" y="3147814"/>
            <a:ext cx="789411" cy="789411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835514" y="3973564"/>
            <a:ext cx="5986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8-800-350-67-71</a:t>
            </a:r>
            <a:endParaRPr lang="ru-RU" sz="4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483020" y="3939902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129</a:t>
            </a:r>
            <a:endParaRPr lang="ru-RU" sz="4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297" y="4050942"/>
            <a:ext cx="536129" cy="542916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38648" y="4050942"/>
            <a:ext cx="601164" cy="601164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783105" y="267494"/>
            <a:ext cx="85414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cap="all" dirty="0">
                <a:solidFill>
                  <a:srgbClr val="C00000"/>
                </a:solidFill>
                <a:latin typeface="Arial Black" panose="020B0A04020102020204" pitchFamily="34" charset="0"/>
              </a:rPr>
              <a:t>СОХРАНЕНИЕ РАБОЧИХ МЕСТ МОБИЛИЗОВАННЫХ</a:t>
            </a: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63" y="158036"/>
            <a:ext cx="582986" cy="582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764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CCC96DA-FC55-4E37-B65E-392034E8FA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-6263"/>
            <a:ext cx="9143496" cy="5143399"/>
          </a:xfrm>
          <a:prstGeom prst="rect">
            <a:avLst/>
          </a:prstGeom>
        </p:spPr>
      </p:pic>
      <p:sp>
        <p:nvSpPr>
          <p:cNvPr id="44" name="Прямоугольник 43"/>
          <p:cNvSpPr/>
          <p:nvPr/>
        </p:nvSpPr>
        <p:spPr>
          <a:xfrm>
            <a:off x="611560" y="339502"/>
            <a:ext cx="7605733" cy="4541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r>
              <a:rPr lang="ru-RU" dirty="0" smtClean="0"/>
              <a:t>Таких родителей без их согласия нельзя будет привлечь к сверхурочным, к работе в выходные, праздничные дни или направить в командировку. Второй родитель также получит преимущественное право сохранения рабочего места в случае сокращений на предприятии.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22" t="9655" r="33556" b="19407"/>
          <a:stretch/>
        </p:blipFill>
        <p:spPr>
          <a:xfrm>
            <a:off x="8757972" y="235860"/>
            <a:ext cx="222972" cy="30722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86681" y="868970"/>
            <a:ext cx="7829735" cy="3926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300"/>
              </a:lnSpc>
              <a:buClr>
                <a:srgbClr val="92D050"/>
              </a:buClr>
              <a:buSzPct val="145000"/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единовременная </a:t>
            </a:r>
            <a:r>
              <a:rPr lang="ru-RU" sz="14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денежная выплата на каждого ребенка </a:t>
            </a:r>
            <a:endParaRPr lang="ru-RU" sz="1400" dirty="0" smtClean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  <a:buClr>
                <a:srgbClr val="92D050"/>
              </a:buClr>
              <a:buSzPct val="145000"/>
            </a:pPr>
            <a:r>
              <a:rPr lang="ru-RU" sz="14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 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возрасте до 18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</a:t>
            </a:r>
          </a:p>
          <a:p>
            <a:pPr marL="285750" indent="-285750">
              <a:lnSpc>
                <a:spcPts val="1300"/>
              </a:lnSpc>
              <a:buClr>
                <a:srgbClr val="92D050"/>
              </a:buClr>
              <a:buSzPct val="145000"/>
              <a:buFont typeface="Wingdings" panose="05000000000000000000" pitchFamily="2" charset="2"/>
              <a:buChar char="ü"/>
            </a:pPr>
            <a:endParaRPr lang="ru-RU" sz="1400" dirty="0" smtClean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1300"/>
              </a:lnSpc>
              <a:buClr>
                <a:srgbClr val="92D050"/>
              </a:buClr>
              <a:buSzPct val="145000"/>
              <a:buFont typeface="Wingdings" panose="05000000000000000000" pitchFamily="2" charset="2"/>
              <a:buChar char="ü"/>
            </a:pPr>
            <a:endParaRPr lang="ru-RU" sz="1400" dirty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1300"/>
              </a:lnSpc>
              <a:buClr>
                <a:srgbClr val="92D050"/>
              </a:buClr>
              <a:buSzPct val="145000"/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единовременная </a:t>
            </a:r>
            <a:r>
              <a:rPr lang="ru-RU" sz="14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денежная выплата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студентам-очникам</a:t>
            </a:r>
          </a:p>
          <a:p>
            <a:pPr>
              <a:lnSpc>
                <a:spcPts val="1300"/>
              </a:lnSpc>
              <a:buClr>
                <a:srgbClr val="92D050"/>
              </a:buClr>
              <a:buSzPct val="145000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не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старше 23 лет</a:t>
            </a:r>
          </a:p>
          <a:p>
            <a:pPr marL="285750" indent="-285750">
              <a:lnSpc>
                <a:spcPts val="1300"/>
              </a:lnSpc>
              <a:buClr>
                <a:srgbClr val="92D050"/>
              </a:buClr>
              <a:buSzPct val="145000"/>
              <a:buFont typeface="Wingdings" panose="05000000000000000000" pitchFamily="2" charset="2"/>
              <a:buChar char="ü"/>
            </a:pPr>
            <a:endPara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1300"/>
              </a:lnSpc>
              <a:buClr>
                <a:srgbClr val="92D050"/>
              </a:buClr>
              <a:buSzPct val="145000"/>
              <a:buFont typeface="Wingdings" panose="05000000000000000000" pitchFamily="2" charset="2"/>
              <a:buChar char="ü"/>
            </a:pPr>
            <a:endParaRPr lang="ru-RU" sz="1400" dirty="0" smtClean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1300"/>
              </a:lnSpc>
              <a:buClr>
                <a:srgbClr val="92D050"/>
              </a:buClr>
              <a:buSzPct val="145000"/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единовременная </a:t>
            </a:r>
            <a:r>
              <a:rPr lang="ru-RU" sz="14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денежная выплата детям </a:t>
            </a:r>
            <a:r>
              <a:rPr lang="ru-RU" sz="14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военнослужащих </a:t>
            </a:r>
          </a:p>
          <a:p>
            <a:pPr>
              <a:lnSpc>
                <a:spcPts val="1300"/>
              </a:lnSpc>
              <a:buClr>
                <a:srgbClr val="92D050"/>
              </a:buClr>
              <a:buSzPct val="145000"/>
            </a:pPr>
            <a:r>
              <a:rPr lang="ru-RU" sz="14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 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поступлении на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курс в ВУЗ</a:t>
            </a:r>
          </a:p>
          <a:p>
            <a:pPr marL="285750" indent="-285750">
              <a:lnSpc>
                <a:spcPts val="1300"/>
              </a:lnSpc>
              <a:buClr>
                <a:srgbClr val="92D050"/>
              </a:buClr>
              <a:buSzPct val="145000"/>
              <a:buFont typeface="Wingdings" panose="05000000000000000000" pitchFamily="2" charset="2"/>
              <a:buChar char="ü"/>
            </a:pP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1300"/>
              </a:lnSpc>
              <a:buClr>
                <a:srgbClr val="92D050"/>
              </a:buClr>
              <a:buSzPct val="145000"/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первоочередное</a:t>
            </a:r>
            <a:r>
              <a:rPr lang="ru-RU" sz="14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 право приема детей в детские </a:t>
            </a:r>
            <a:r>
              <a:rPr lang="ru-RU" sz="14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сады</a:t>
            </a:r>
          </a:p>
          <a:p>
            <a:pPr marL="285750" indent="-285750">
              <a:lnSpc>
                <a:spcPts val="1300"/>
              </a:lnSpc>
              <a:buClr>
                <a:srgbClr val="92D050"/>
              </a:buClr>
              <a:buSzPct val="145000"/>
              <a:buFont typeface="Wingdings" panose="05000000000000000000" pitchFamily="2" charset="2"/>
              <a:buChar char="ü"/>
            </a:pP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1300"/>
              </a:lnSpc>
              <a:buClr>
                <a:srgbClr val="92D050"/>
              </a:buClr>
              <a:buSzPct val="145000"/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полное</a:t>
            </a:r>
            <a:r>
              <a:rPr lang="ru-RU" sz="14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 освобождение от платы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посещение ребенком детского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сада</a:t>
            </a:r>
          </a:p>
          <a:p>
            <a:pPr marL="285750" indent="-285750">
              <a:lnSpc>
                <a:spcPts val="1300"/>
              </a:lnSpc>
              <a:buClr>
                <a:srgbClr val="92D050"/>
              </a:buClr>
              <a:buSzPct val="145000"/>
              <a:buFont typeface="Wingdings" panose="05000000000000000000" pitchFamily="2" charset="2"/>
              <a:buChar char="ü"/>
            </a:pP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1300"/>
              </a:lnSpc>
              <a:buClr>
                <a:srgbClr val="92D050"/>
              </a:buClr>
              <a:buSzPct val="145000"/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зачисление школьников </a:t>
            </a:r>
            <a:r>
              <a:rPr lang="ru-RU" sz="14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группы продленного дня</a:t>
            </a:r>
          </a:p>
          <a:p>
            <a:pPr marL="285750" indent="-285750">
              <a:lnSpc>
                <a:spcPts val="1300"/>
              </a:lnSpc>
              <a:buClr>
                <a:srgbClr val="92D050"/>
              </a:buClr>
              <a:buSzPct val="145000"/>
              <a:buFont typeface="Wingdings" panose="05000000000000000000" pitchFamily="2" charset="2"/>
              <a:buChar char="ü"/>
            </a:pPr>
            <a:endPara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1300"/>
              </a:lnSpc>
              <a:buClr>
                <a:srgbClr val="92D050"/>
              </a:buClr>
              <a:buSzPct val="145000"/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внеочередной перевод в другой детский сад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школу – рядом с местом жительства семьи</a:t>
            </a:r>
          </a:p>
          <a:p>
            <a:pPr marL="285750" indent="-285750">
              <a:lnSpc>
                <a:spcPts val="1300"/>
              </a:lnSpc>
              <a:buClr>
                <a:srgbClr val="92D050"/>
              </a:buClr>
              <a:buSzPct val="145000"/>
              <a:buFont typeface="Wingdings" panose="05000000000000000000" pitchFamily="2" charset="2"/>
              <a:buChar char="ü"/>
            </a:pPr>
            <a:endPara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1300"/>
              </a:lnSpc>
              <a:buClr>
                <a:srgbClr val="92D050"/>
              </a:buClr>
              <a:buSzPct val="145000"/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бесплатное посещение кружков и секций </a:t>
            </a:r>
          </a:p>
          <a:p>
            <a:pPr>
              <a:lnSpc>
                <a:spcPts val="1300"/>
              </a:lnSpc>
              <a:buClr>
                <a:srgbClr val="92D050"/>
              </a:buClr>
              <a:buSzPct val="145000"/>
            </a:pPr>
            <a:r>
              <a:rPr lang="ru-RU" sz="14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 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муниципальных и государственных школах и учреждениях </a:t>
            </a:r>
          </a:p>
          <a:p>
            <a:pPr>
              <a:lnSpc>
                <a:spcPts val="1300"/>
              </a:lnSpc>
              <a:buClr>
                <a:srgbClr val="92D050"/>
              </a:buClr>
              <a:buSzPct val="145000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дополнительного образования региона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483020" y="3939902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129</a:t>
            </a:r>
            <a:endParaRPr lang="ru-RU" sz="4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67" y="4034723"/>
            <a:ext cx="536129" cy="542916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38648" y="4050942"/>
            <a:ext cx="601164" cy="601164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431032" y="696017"/>
            <a:ext cx="2113931" cy="25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300"/>
              </a:lnSpc>
              <a:spcAft>
                <a:spcPts val="0"/>
              </a:spcAft>
            </a:pPr>
            <a:r>
              <a:rPr lang="ru-RU" sz="22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10 </a:t>
            </a:r>
            <a:r>
              <a:rPr lang="ru-RU" sz="2200" b="1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000 </a:t>
            </a:r>
            <a:r>
              <a:rPr lang="ru-RU" sz="22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₽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3105" y="267494"/>
            <a:ext cx="85414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cap="all" dirty="0">
                <a:solidFill>
                  <a:srgbClr val="C00000"/>
                </a:solidFill>
                <a:latin typeface="Arial Black" panose="020B0A04020102020204" pitchFamily="34" charset="0"/>
              </a:rPr>
              <a:t>Для детей: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63" y="158036"/>
            <a:ext cx="582986" cy="582986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431032" y="1366979"/>
            <a:ext cx="2113931" cy="25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300"/>
              </a:lnSpc>
              <a:spcAft>
                <a:spcPts val="0"/>
              </a:spcAft>
            </a:pPr>
            <a:r>
              <a:rPr lang="ru-RU" sz="22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10 </a:t>
            </a:r>
            <a:r>
              <a:rPr lang="ru-RU" sz="2200" b="1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000 </a:t>
            </a:r>
            <a:r>
              <a:rPr lang="ru-RU" sz="22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₽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ятиугольник 12"/>
          <p:cNvSpPr/>
          <p:nvPr/>
        </p:nvSpPr>
        <p:spPr>
          <a:xfrm flipH="1">
            <a:off x="6882209" y="235860"/>
            <a:ext cx="1778037" cy="73533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endParaRPr lang="ru-RU" sz="1000"/>
          </a:p>
        </p:txBody>
      </p:sp>
      <p:sp>
        <p:nvSpPr>
          <p:cNvPr id="14" name="TextBox 13"/>
          <p:cNvSpPr txBox="1"/>
          <p:nvPr/>
        </p:nvSpPr>
        <p:spPr>
          <a:xfrm flipH="1">
            <a:off x="7156752" y="235860"/>
            <a:ext cx="1621006" cy="735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ru-RU" sz="1000" dirty="0" smtClean="0">
                <a:solidFill>
                  <a:schemeClr val="bg1"/>
                </a:solidFill>
              </a:rPr>
              <a:t>Видео, которое можно использовать для подложки </a:t>
            </a:r>
            <a:r>
              <a:rPr lang="en-US" sz="1000" i="1" dirty="0" smtClean="0">
                <a:solidFill>
                  <a:schemeClr val="bg1"/>
                </a:solidFill>
              </a:rPr>
              <a:t>https</a:t>
            </a:r>
            <a:r>
              <a:rPr lang="en-US" sz="1000" i="1" dirty="0">
                <a:solidFill>
                  <a:schemeClr val="bg1"/>
                </a:solidFill>
              </a:rPr>
              <a:t>://disk.yandex.ru/i/cnAsC80c_LbjDA</a:t>
            </a:r>
            <a:endParaRPr lang="ru-RU" sz="1000" i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39708" y="2037941"/>
            <a:ext cx="2113931" cy="25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300"/>
              </a:lnSpc>
              <a:spcAft>
                <a:spcPts val="0"/>
              </a:spcAft>
            </a:pPr>
            <a:r>
              <a:rPr lang="ru-RU" sz="22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30 </a:t>
            </a:r>
            <a:r>
              <a:rPr lang="ru-RU" sz="2200" b="1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000 </a:t>
            </a:r>
            <a:r>
              <a:rPr lang="ru-RU" sz="22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₽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748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CCC96DA-FC55-4E37-B65E-392034E8FA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-6263"/>
            <a:ext cx="9143496" cy="5143399"/>
          </a:xfrm>
          <a:prstGeom prst="rect">
            <a:avLst/>
          </a:prstGeom>
        </p:spPr>
      </p:pic>
      <p:sp>
        <p:nvSpPr>
          <p:cNvPr id="44" name="Прямоугольник 43"/>
          <p:cNvSpPr/>
          <p:nvPr/>
        </p:nvSpPr>
        <p:spPr>
          <a:xfrm>
            <a:off x="611560" y="339502"/>
            <a:ext cx="7605733" cy="4541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r>
              <a:rPr lang="ru-RU" dirty="0" smtClean="0"/>
              <a:t>Таких родителей без их согласия нельзя будет привлечь к сверхурочным, к работе в выходные, праздничные дни или направить в командировку. Второй родитель также получит преимущественное право сохранения рабочего места в случае сокращений на предприятии.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22" t="9655" r="33556" b="19407"/>
          <a:stretch/>
        </p:blipFill>
        <p:spPr>
          <a:xfrm>
            <a:off x="8757972" y="235860"/>
            <a:ext cx="222972" cy="307227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7483020" y="3939902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129</a:t>
            </a:r>
            <a:endParaRPr lang="ru-RU" sz="4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67" y="4034723"/>
            <a:ext cx="536129" cy="542916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38648" y="4050942"/>
            <a:ext cx="601164" cy="60116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71872" y="3969679"/>
            <a:ext cx="5864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8-800-200-52-26</a:t>
            </a:r>
            <a:endParaRPr lang="ru-RU" sz="4800" dirty="0">
              <a:solidFill>
                <a:schemeClr val="accent4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3105" y="196288"/>
            <a:ext cx="85414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cap="all" dirty="0">
                <a:solidFill>
                  <a:srgbClr val="C00000"/>
                </a:solidFill>
                <a:latin typeface="Arial Black" panose="020B0A04020102020204" pitchFamily="34" charset="0"/>
              </a:rPr>
              <a:t>Для пожилых родственников, инвалидов, </a:t>
            </a:r>
            <a:endParaRPr lang="ru-RU" sz="1600" b="1" cap="all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ru-RU" sz="1600" b="1" cap="all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детей-инвалидов</a:t>
            </a:r>
            <a:r>
              <a:rPr lang="ru-RU" sz="1600" b="1" cap="all" dirty="0">
                <a:solidFill>
                  <a:srgbClr val="C00000"/>
                </a:solidFill>
                <a:latin typeface="Arial Black" panose="020B0A04020102020204" pitchFamily="34" charset="0"/>
              </a:rPr>
              <a:t>: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63" y="158036"/>
            <a:ext cx="582986" cy="58298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93100" y="1033767"/>
            <a:ext cx="6371188" cy="2926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700"/>
              </a:lnSpc>
              <a:buClr>
                <a:srgbClr val="92D050"/>
              </a:buClr>
              <a:buSzPct val="166000"/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Приоритетное </a:t>
            </a:r>
            <a:r>
              <a:rPr lang="ru-RU" sz="16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содействие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организации социального обслуживания родственников, нуждающихся в постоянной посторонней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помощи</a:t>
            </a:r>
          </a:p>
          <a:p>
            <a:pPr marL="285750" indent="-285750">
              <a:lnSpc>
                <a:spcPts val="1700"/>
              </a:lnSpc>
              <a:buClr>
                <a:srgbClr val="92D050"/>
              </a:buClr>
              <a:buSzPct val="166000"/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1700"/>
              </a:lnSpc>
              <a:buClr>
                <a:srgbClr val="92D050"/>
              </a:buClr>
              <a:buSzPct val="166000"/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Социальное обслуживание </a:t>
            </a:r>
            <a:r>
              <a:rPr lang="ru-RU" sz="16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 </a:t>
            </a: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дому</a:t>
            </a:r>
          </a:p>
          <a:p>
            <a:pPr marL="285750" indent="-285750">
              <a:lnSpc>
                <a:spcPts val="1700"/>
              </a:lnSpc>
              <a:buClr>
                <a:srgbClr val="92D050"/>
              </a:buClr>
              <a:buSzPct val="166000"/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1700"/>
              </a:lnSpc>
              <a:buClr>
                <a:srgbClr val="92D050"/>
              </a:buClr>
              <a:buSzPct val="166000"/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Предоставление мест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полустационарные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стационарные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учреждения социального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обслуживания,</a:t>
            </a:r>
          </a:p>
          <a:p>
            <a:pPr>
              <a:lnSpc>
                <a:spcPts val="1700"/>
              </a:lnSpc>
              <a:buClr>
                <a:srgbClr val="92D050"/>
              </a:buClr>
              <a:buSzPct val="166000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дома-интернаты</a:t>
            </a:r>
          </a:p>
          <a:p>
            <a:pPr marL="285750" indent="-285750">
              <a:lnSpc>
                <a:spcPts val="1700"/>
              </a:lnSpc>
              <a:buClr>
                <a:srgbClr val="92D050"/>
              </a:buClr>
              <a:buSzPct val="166000"/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1700"/>
              </a:lnSpc>
              <a:buClr>
                <a:srgbClr val="92D050"/>
              </a:buClr>
              <a:buSzPct val="166000"/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(прокат) </a:t>
            </a: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средств </a:t>
            </a:r>
            <a:r>
              <a:rPr lang="ru-RU" sz="16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ухода и </a:t>
            </a:r>
            <a:endParaRPr lang="ru-RU" sz="1600" dirty="0" smtClean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lnSpc>
                <a:spcPts val="1700"/>
              </a:lnSpc>
              <a:buClr>
                <a:srgbClr val="92D050"/>
              </a:buClr>
              <a:buSzPct val="166000"/>
            </a:pPr>
            <a:r>
              <a:rPr lang="ru-RU" sz="16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 технических </a:t>
            </a:r>
            <a:r>
              <a:rPr lang="ru-RU" sz="16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средств реабилитации</a:t>
            </a:r>
          </a:p>
          <a:p>
            <a:pPr>
              <a:lnSpc>
                <a:spcPts val="1700"/>
              </a:lnSpc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ятиугольник 12"/>
          <p:cNvSpPr/>
          <p:nvPr/>
        </p:nvSpPr>
        <p:spPr>
          <a:xfrm flipH="1">
            <a:off x="6896048" y="938059"/>
            <a:ext cx="1919655" cy="73533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endParaRPr lang="ru-RU" sz="1000"/>
          </a:p>
        </p:txBody>
      </p:sp>
      <p:sp>
        <p:nvSpPr>
          <p:cNvPr id="16" name="TextBox 15"/>
          <p:cNvSpPr txBox="1"/>
          <p:nvPr/>
        </p:nvSpPr>
        <p:spPr>
          <a:xfrm flipH="1">
            <a:off x="7194698" y="904249"/>
            <a:ext cx="162100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ru-RU" sz="1000" dirty="0" smtClean="0">
                <a:solidFill>
                  <a:schemeClr val="bg1"/>
                </a:solidFill>
              </a:rPr>
              <a:t>Видео, которое можно использовать для подложки</a:t>
            </a:r>
          </a:p>
          <a:p>
            <a:pPr>
              <a:lnSpc>
                <a:spcPts val="1100"/>
              </a:lnSpc>
            </a:pPr>
            <a:r>
              <a:rPr lang="en-US" sz="1000" i="1" dirty="0">
                <a:solidFill>
                  <a:schemeClr val="bg1"/>
                </a:solidFill>
              </a:rPr>
              <a:t>https://cloud.mail.ru/public/czq2/9wDgM6ZRo</a:t>
            </a:r>
          </a:p>
          <a:p>
            <a:pPr>
              <a:lnSpc>
                <a:spcPts val="1100"/>
              </a:lnSpc>
            </a:pPr>
            <a:endParaRPr lang="ru-RU" sz="1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46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CCC96DA-FC55-4E37-B65E-392034E8FA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-6263"/>
            <a:ext cx="9143496" cy="5143399"/>
          </a:xfrm>
          <a:prstGeom prst="rect">
            <a:avLst/>
          </a:prstGeom>
        </p:spPr>
      </p:pic>
      <p:sp>
        <p:nvSpPr>
          <p:cNvPr id="44" name="Прямоугольник 43"/>
          <p:cNvSpPr/>
          <p:nvPr/>
        </p:nvSpPr>
        <p:spPr>
          <a:xfrm>
            <a:off x="611560" y="339502"/>
            <a:ext cx="7605733" cy="4541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r>
              <a:rPr lang="ru-RU" dirty="0" smtClean="0"/>
              <a:t>Таких родителей без их согласия нельзя будет привлечь к сверхурочным, к работе в выходные, праздничные дни или направить в командировку. Второй родитель также получит преимущественное право сохранения рабочего места в случае сокращений на предприятии.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22" t="9655" r="33556" b="19407"/>
          <a:stretch/>
        </p:blipFill>
        <p:spPr>
          <a:xfrm>
            <a:off x="8757972" y="235860"/>
            <a:ext cx="222972" cy="30722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31032" y="2149531"/>
            <a:ext cx="7157163" cy="2964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400"/>
              </a:lnSpc>
              <a:buClr>
                <a:srgbClr val="92D050"/>
              </a:buClr>
              <a:buSzPct val="108000"/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Групповые </a:t>
            </a:r>
            <a:r>
              <a:rPr lang="ru-RU" sz="1600" b="1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психологические тренинги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участие в группах поддержки для жен мобилизованных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мужчин</a:t>
            </a:r>
          </a:p>
          <a:p>
            <a:pPr marL="285750" indent="-285750">
              <a:lnSpc>
                <a:spcPts val="1400"/>
              </a:lnSpc>
              <a:buClr>
                <a:srgbClr val="92D050"/>
              </a:buClr>
              <a:buSzPct val="108000"/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1400"/>
              </a:lnSpc>
              <a:buClr>
                <a:srgbClr val="92D050"/>
              </a:buClr>
              <a:buSzPct val="108000"/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Бесплатное </a:t>
            </a:r>
            <a:r>
              <a:rPr lang="ru-RU" sz="16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размещение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нуждающихся</a:t>
            </a:r>
            <a:r>
              <a:rPr lang="ru-RU" sz="16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женщин с </a:t>
            </a: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детьми</a:t>
            </a:r>
          </a:p>
          <a:p>
            <a:pPr marL="285750" indent="-285750">
              <a:lnSpc>
                <a:spcPts val="1400"/>
              </a:lnSpc>
              <a:buClr>
                <a:srgbClr val="92D050"/>
              </a:buClr>
              <a:buSzPct val="108000"/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1400"/>
              </a:lnSpc>
              <a:buClr>
                <a:srgbClr val="92D050"/>
              </a:buClr>
              <a:buSzPct val="108000"/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Приоритетное </a:t>
            </a:r>
            <a:r>
              <a:rPr lang="ru-RU" sz="16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содействие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поиске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</a:p>
          <a:p>
            <a:pPr marL="285750" indent="-285750">
              <a:lnSpc>
                <a:spcPts val="1400"/>
              </a:lnSpc>
              <a:buClr>
                <a:srgbClr val="92D050"/>
              </a:buClr>
              <a:buSzPct val="108000"/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1400"/>
              </a:lnSpc>
              <a:buClr>
                <a:srgbClr val="92D050"/>
              </a:buClr>
              <a:buSzPct val="108000"/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Бесплатное </a:t>
            </a:r>
            <a:r>
              <a:rPr lang="ru-RU" sz="16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профессиональное обучение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дополнительное профессиональное образование по ряду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специальностей</a:t>
            </a:r>
          </a:p>
          <a:p>
            <a:pPr marL="285750" indent="-285750">
              <a:lnSpc>
                <a:spcPts val="1400"/>
              </a:lnSpc>
              <a:buClr>
                <a:srgbClr val="92D050"/>
              </a:buClr>
              <a:buSzPct val="108000"/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1400"/>
              </a:lnSpc>
              <a:buClr>
                <a:srgbClr val="92D050"/>
              </a:buClr>
              <a:buSzPct val="108000"/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Юридическая помощь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сопровождение</a:t>
            </a:r>
          </a:p>
          <a:p>
            <a:pPr marL="285750" indent="-285750">
              <a:lnSpc>
                <a:spcPts val="1400"/>
              </a:lnSpc>
              <a:buClr>
                <a:srgbClr val="92D050"/>
              </a:buClr>
              <a:buSzPct val="108000"/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1400"/>
              </a:lnSpc>
              <a:buClr>
                <a:srgbClr val="92D050"/>
              </a:buClr>
              <a:buSzPct val="108000"/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Срочная помощь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семьям, имеющих детей</a:t>
            </a:r>
          </a:p>
          <a:p>
            <a:pPr marL="285750" indent="-285750">
              <a:lnSpc>
                <a:spcPts val="1400"/>
              </a:lnSpc>
              <a:buClr>
                <a:srgbClr val="92D050"/>
              </a:buClr>
              <a:buSzPct val="108000"/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1400"/>
              </a:lnSpc>
              <a:buClr>
                <a:srgbClr val="92D050"/>
              </a:buClr>
              <a:buSzPct val="108000"/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Содействие в оформлении </a:t>
            </a: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опеки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483020" y="3939902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129</a:t>
            </a:r>
            <a:endParaRPr lang="ru-RU" sz="4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67" y="4034723"/>
            <a:ext cx="536129" cy="542916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38648" y="4050942"/>
            <a:ext cx="601164" cy="601164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783105" y="288121"/>
            <a:ext cx="85414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cap="all" dirty="0">
                <a:solidFill>
                  <a:srgbClr val="C00000"/>
                </a:solidFill>
                <a:latin typeface="Arial Black" panose="020B0A04020102020204" pitchFamily="34" charset="0"/>
              </a:rPr>
              <a:t>Для </a:t>
            </a:r>
            <a:r>
              <a:rPr lang="ru-RU" b="1" cap="all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участников СВО и членов их семей:</a:t>
            </a:r>
            <a:endParaRPr lang="ru-RU" b="1" cap="all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63" y="158036"/>
            <a:ext cx="582986" cy="58298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460238" y="1005540"/>
            <a:ext cx="8374255" cy="460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400"/>
              </a:lnSpc>
              <a:buClr>
                <a:srgbClr val="92D050"/>
              </a:buClr>
              <a:buSzPct val="108000"/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Проведение газификации </a:t>
            </a:r>
            <a:r>
              <a:rPr lang="ru-RU" sz="16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раненым и членам семей погибших</a:t>
            </a:r>
          </a:p>
          <a:p>
            <a:pPr>
              <a:lnSpc>
                <a:spcPts val="1400"/>
              </a:lnSpc>
              <a:buClr>
                <a:srgbClr val="92D050"/>
              </a:buClr>
              <a:buSzPct val="108000"/>
            </a:pPr>
            <a:endParaRPr lang="ru-RU" sz="1600" dirty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0958" y="623475"/>
            <a:ext cx="211393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2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70 </a:t>
            </a:r>
            <a:r>
              <a:rPr lang="ru-RU" sz="2200" b="1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000 </a:t>
            </a:r>
            <a:r>
              <a:rPr lang="ru-RU" sz="22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₽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0958" y="1454241"/>
            <a:ext cx="834080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ts val="1400"/>
              </a:lnSpc>
              <a:buClr>
                <a:srgbClr val="92D050"/>
              </a:buClr>
              <a:buSzPct val="108000"/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Право на льготный проездной билет</a:t>
            </a:r>
          </a:p>
          <a:p>
            <a:pPr lvl="0">
              <a:lnSpc>
                <a:spcPts val="1400"/>
              </a:lnSpc>
              <a:buClr>
                <a:srgbClr val="92D050"/>
              </a:buClr>
              <a:buSzPct val="108000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85750" lvl="0" indent="-285750">
              <a:lnSpc>
                <a:spcPts val="1400"/>
              </a:lnSpc>
              <a:buClr>
                <a:srgbClr val="92D050"/>
              </a:buClr>
              <a:buSzPct val="108000"/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Компенсация в размере </a:t>
            </a:r>
            <a:r>
              <a:rPr lang="ru-RU" sz="16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50% от взносов на капитальный ремонт</a:t>
            </a:r>
          </a:p>
        </p:txBody>
      </p:sp>
    </p:spTree>
    <p:extLst>
      <p:ext uri="{BB962C8B-B14F-4D97-AF65-F5344CB8AC3E}">
        <p14:creationId xmlns:p14="http://schemas.microsoft.com/office/powerpoint/2010/main" val="40398299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</TotalTime>
  <Words>1211</Words>
  <Application>Microsoft Office PowerPoint</Application>
  <PresentationFormat>Экран (16:9)</PresentationFormat>
  <Paragraphs>184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Быкова Екатерина Александровна</dc:creator>
  <cp:lastModifiedBy>sh-kons-kadr</cp:lastModifiedBy>
  <cp:revision>97</cp:revision>
  <cp:lastPrinted>2022-09-28T15:31:15Z</cp:lastPrinted>
  <dcterms:created xsi:type="dcterms:W3CDTF">2022-08-15T09:43:57Z</dcterms:created>
  <dcterms:modified xsi:type="dcterms:W3CDTF">2022-10-24T13:19:59Z</dcterms:modified>
</cp:coreProperties>
</file>