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3" r:id="rId2"/>
    <p:sldId id="274" r:id="rId3"/>
    <p:sldId id="307" r:id="rId4"/>
    <p:sldId id="275" r:id="rId5"/>
    <p:sldId id="320" r:id="rId6"/>
    <p:sldId id="276" r:id="rId7"/>
    <p:sldId id="279" r:id="rId8"/>
    <p:sldId id="321" r:id="rId9"/>
    <p:sldId id="315" r:id="rId10"/>
    <p:sldId id="316" r:id="rId11"/>
    <p:sldId id="317" r:id="rId12"/>
    <p:sldId id="318" r:id="rId13"/>
    <p:sldId id="319" r:id="rId14"/>
    <p:sldId id="277" r:id="rId15"/>
    <p:sldId id="298" r:id="rId16"/>
    <p:sldId id="299" r:id="rId17"/>
    <p:sldId id="287" r:id="rId18"/>
    <p:sldId id="285" r:id="rId19"/>
    <p:sldId id="311" r:id="rId20"/>
    <p:sldId id="312" r:id="rId21"/>
    <p:sldId id="313" r:id="rId22"/>
    <p:sldId id="303" r:id="rId23"/>
    <p:sldId id="297" r:id="rId24"/>
  </p:sldIdLst>
  <p:sldSz cx="9144000" cy="5143500" type="screen16x9"/>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2FC"/>
    <a:srgbClr val="89B7FB"/>
    <a:srgbClr val="9DB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4660"/>
  </p:normalViewPr>
  <p:slideViewPr>
    <p:cSldViewPr>
      <p:cViewPr varScale="1">
        <p:scale>
          <a:sx n="134" d="100"/>
          <a:sy n="134" d="100"/>
        </p:scale>
        <p:origin x="-1044"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C3DC6-C8B1-47CC-88FC-E58455E80603}" type="doc">
      <dgm:prSet loTypeId="urn:microsoft.com/office/officeart/2005/8/layout/chevron1" loCatId="process" qsTypeId="urn:microsoft.com/office/officeart/2005/8/quickstyle/simple4" qsCatId="simple" csTypeId="urn:microsoft.com/office/officeart/2005/8/colors/colorful1" csCatId="colorful" phldr="1"/>
      <dgm:spPr/>
    </dgm:pt>
    <dgm:pt modelId="{0034D036-AD9B-46E0-AE75-2CDA3838D88A}">
      <dgm:prSet phldrT="[Текст]" custT="1"/>
      <dgm:spPr/>
      <dgm:t>
        <a:bodyPr/>
        <a:lstStyle/>
        <a:p>
          <a:r>
            <a:rPr lang="ru-RU" sz="1600" b="1" dirty="0" smtClean="0"/>
            <a:t>Алексин</a:t>
          </a:r>
          <a:endParaRPr lang="ru-RU" sz="1600" b="1" dirty="0"/>
        </a:p>
      </dgm:t>
    </dgm:pt>
    <dgm:pt modelId="{45D0ABAE-AACA-43F2-BF39-0BB270C3A7E3}" type="parTrans" cxnId="{E83C397C-177C-4B59-AF1D-08F4C58FFEF9}">
      <dgm:prSet/>
      <dgm:spPr/>
      <dgm:t>
        <a:bodyPr/>
        <a:lstStyle/>
        <a:p>
          <a:endParaRPr lang="ru-RU"/>
        </a:p>
      </dgm:t>
    </dgm:pt>
    <dgm:pt modelId="{61586914-C5BE-4FA2-A03F-7EF617F849F2}" type="sibTrans" cxnId="{E83C397C-177C-4B59-AF1D-08F4C58FFEF9}">
      <dgm:prSet/>
      <dgm:spPr/>
      <dgm:t>
        <a:bodyPr/>
        <a:lstStyle/>
        <a:p>
          <a:endParaRPr lang="ru-RU"/>
        </a:p>
      </dgm:t>
    </dgm:pt>
    <dgm:pt modelId="{18A0E252-24CB-4CD4-99D6-AA9456E13E24}">
      <dgm:prSet phldrT="[Текст]" custT="1"/>
      <dgm:spPr/>
      <dgm:t>
        <a:bodyPr/>
        <a:lstStyle/>
        <a:p>
          <a:r>
            <a:rPr lang="ru-RU" sz="1600" b="1" dirty="0" smtClean="0"/>
            <a:t>Белев</a:t>
          </a:r>
          <a:endParaRPr lang="ru-RU" sz="1600" b="1" dirty="0"/>
        </a:p>
      </dgm:t>
    </dgm:pt>
    <dgm:pt modelId="{0F768A88-74C9-40CE-91B9-6DC2389C8067}" type="parTrans" cxnId="{4803335C-AFB2-4287-B4E2-ACE8AE0F0154}">
      <dgm:prSet/>
      <dgm:spPr/>
      <dgm:t>
        <a:bodyPr/>
        <a:lstStyle/>
        <a:p>
          <a:endParaRPr lang="ru-RU"/>
        </a:p>
      </dgm:t>
    </dgm:pt>
    <dgm:pt modelId="{CBE28A96-29DA-4593-9037-842BA96EA544}" type="sibTrans" cxnId="{4803335C-AFB2-4287-B4E2-ACE8AE0F0154}">
      <dgm:prSet/>
      <dgm:spPr/>
      <dgm:t>
        <a:bodyPr/>
        <a:lstStyle/>
        <a:p>
          <a:endParaRPr lang="ru-RU"/>
        </a:p>
      </dgm:t>
    </dgm:pt>
    <dgm:pt modelId="{42640A8F-12D5-4A21-B7CB-C7DBA58A1DDC}">
      <dgm:prSet phldrT="[Текст]" custT="1"/>
      <dgm:spPr/>
      <dgm:t>
        <a:bodyPr/>
        <a:lstStyle/>
        <a:p>
          <a:r>
            <a:rPr lang="ru-RU" sz="1600" b="1" dirty="0" smtClean="0"/>
            <a:t>Ефремов</a:t>
          </a:r>
          <a:endParaRPr lang="ru-RU" sz="1600" b="1" dirty="0"/>
        </a:p>
      </dgm:t>
    </dgm:pt>
    <dgm:pt modelId="{4C607C8C-4821-4C14-83E8-010C5DBE489B}" type="parTrans" cxnId="{85A12C42-14F0-468C-A1C1-1C770F240D79}">
      <dgm:prSet/>
      <dgm:spPr/>
      <dgm:t>
        <a:bodyPr/>
        <a:lstStyle/>
        <a:p>
          <a:endParaRPr lang="ru-RU"/>
        </a:p>
      </dgm:t>
    </dgm:pt>
    <dgm:pt modelId="{B6E10000-500B-4CF4-87F1-F3129630F1CC}" type="sibTrans" cxnId="{85A12C42-14F0-468C-A1C1-1C770F240D79}">
      <dgm:prSet/>
      <dgm:spPr/>
      <dgm:t>
        <a:bodyPr/>
        <a:lstStyle/>
        <a:p>
          <a:endParaRPr lang="ru-RU"/>
        </a:p>
      </dgm:t>
    </dgm:pt>
    <dgm:pt modelId="{FB366B91-4704-4A1E-BF1E-00346EB11360}">
      <dgm:prSet custT="1"/>
      <dgm:spPr/>
      <dgm:t>
        <a:bodyPr/>
        <a:lstStyle/>
        <a:p>
          <a:r>
            <a:rPr lang="ru-RU" sz="1600" b="1" dirty="0" smtClean="0"/>
            <a:t>Суворов</a:t>
          </a:r>
          <a:endParaRPr lang="ru-RU" sz="1600" b="1" dirty="0"/>
        </a:p>
      </dgm:t>
    </dgm:pt>
    <dgm:pt modelId="{5AA01712-F92E-4071-B5B8-E17A56B8DE64}" type="parTrans" cxnId="{36B36482-1440-4760-A0DC-9D1311F9CA95}">
      <dgm:prSet/>
      <dgm:spPr/>
      <dgm:t>
        <a:bodyPr/>
        <a:lstStyle/>
        <a:p>
          <a:endParaRPr lang="ru-RU"/>
        </a:p>
      </dgm:t>
    </dgm:pt>
    <dgm:pt modelId="{C8E948F8-CD71-415A-A1E3-7EE4F1EB3429}" type="sibTrans" cxnId="{36B36482-1440-4760-A0DC-9D1311F9CA95}">
      <dgm:prSet/>
      <dgm:spPr/>
      <dgm:t>
        <a:bodyPr/>
        <a:lstStyle/>
        <a:p>
          <a:endParaRPr lang="ru-RU"/>
        </a:p>
      </dgm:t>
    </dgm:pt>
    <dgm:pt modelId="{4C5DFA9F-BFC6-4478-A446-BE1D2804515B}">
      <dgm:prSet custT="1"/>
      <dgm:spPr/>
      <dgm:t>
        <a:bodyPr/>
        <a:lstStyle/>
        <a:p>
          <a:r>
            <a:rPr lang="ru-RU" sz="1300" b="1" dirty="0" smtClean="0">
              <a:solidFill>
                <a:schemeClr val="tx1">
                  <a:lumMod val="95000"/>
                  <a:lumOff val="5000"/>
                </a:schemeClr>
              </a:solidFill>
            </a:rPr>
            <a:t>поселок</a:t>
          </a:r>
          <a:br>
            <a:rPr lang="ru-RU" sz="1300" b="1" dirty="0" smtClean="0">
              <a:solidFill>
                <a:schemeClr val="tx1">
                  <a:lumMod val="95000"/>
                  <a:lumOff val="5000"/>
                </a:schemeClr>
              </a:solidFill>
            </a:rPr>
          </a:br>
          <a:r>
            <a:rPr lang="ru-RU" sz="1200" b="1" dirty="0" smtClean="0">
              <a:solidFill>
                <a:schemeClr val="tx1">
                  <a:lumMod val="95000"/>
                  <a:lumOff val="5000"/>
                </a:schemeClr>
              </a:solidFill>
            </a:rPr>
            <a:t>Первомайский</a:t>
          </a:r>
          <a:endParaRPr lang="ru-RU" sz="1200" b="1" dirty="0">
            <a:solidFill>
              <a:schemeClr val="tx1">
                <a:lumMod val="95000"/>
                <a:lumOff val="5000"/>
              </a:schemeClr>
            </a:solidFill>
          </a:endParaRPr>
        </a:p>
      </dgm:t>
    </dgm:pt>
    <dgm:pt modelId="{35FADED7-2B41-4BA6-BC1D-2E7509D71A25}" type="parTrans" cxnId="{20039EBC-1D8E-4291-B68C-4460D7CF3D0A}">
      <dgm:prSet/>
      <dgm:spPr/>
      <dgm:t>
        <a:bodyPr/>
        <a:lstStyle/>
        <a:p>
          <a:endParaRPr lang="ru-RU"/>
        </a:p>
      </dgm:t>
    </dgm:pt>
    <dgm:pt modelId="{3228C489-6196-4394-B5BB-6D73EA614DB7}" type="sibTrans" cxnId="{20039EBC-1D8E-4291-B68C-4460D7CF3D0A}">
      <dgm:prSet/>
      <dgm:spPr/>
      <dgm:t>
        <a:bodyPr/>
        <a:lstStyle/>
        <a:p>
          <a:endParaRPr lang="ru-RU"/>
        </a:p>
      </dgm:t>
    </dgm:pt>
    <dgm:pt modelId="{66CB9DDF-45E1-4BA9-84DC-B3575660014D}" type="pres">
      <dgm:prSet presAssocID="{389C3DC6-C8B1-47CC-88FC-E58455E80603}" presName="Name0" presStyleCnt="0">
        <dgm:presLayoutVars>
          <dgm:dir/>
          <dgm:animLvl val="lvl"/>
          <dgm:resizeHandles val="exact"/>
        </dgm:presLayoutVars>
      </dgm:prSet>
      <dgm:spPr/>
    </dgm:pt>
    <dgm:pt modelId="{9F5A2EA4-58E8-4D78-A937-17DE2D5A89EE}" type="pres">
      <dgm:prSet presAssocID="{0034D036-AD9B-46E0-AE75-2CDA3838D88A}" presName="parTxOnly" presStyleLbl="node1" presStyleIdx="0" presStyleCnt="5">
        <dgm:presLayoutVars>
          <dgm:chMax val="0"/>
          <dgm:chPref val="0"/>
          <dgm:bulletEnabled val="1"/>
        </dgm:presLayoutVars>
      </dgm:prSet>
      <dgm:spPr/>
      <dgm:t>
        <a:bodyPr/>
        <a:lstStyle/>
        <a:p>
          <a:endParaRPr lang="ru-RU"/>
        </a:p>
      </dgm:t>
    </dgm:pt>
    <dgm:pt modelId="{B13DE2CA-A1F5-45BA-8D3B-E850B6A8E13A}" type="pres">
      <dgm:prSet presAssocID="{61586914-C5BE-4FA2-A03F-7EF617F849F2}" presName="parTxOnlySpace" presStyleCnt="0"/>
      <dgm:spPr/>
    </dgm:pt>
    <dgm:pt modelId="{DF0E50BB-DD21-4094-9270-FA585EC276C6}" type="pres">
      <dgm:prSet presAssocID="{18A0E252-24CB-4CD4-99D6-AA9456E13E24}" presName="parTxOnly" presStyleLbl="node1" presStyleIdx="1" presStyleCnt="5">
        <dgm:presLayoutVars>
          <dgm:chMax val="0"/>
          <dgm:chPref val="0"/>
          <dgm:bulletEnabled val="1"/>
        </dgm:presLayoutVars>
      </dgm:prSet>
      <dgm:spPr/>
      <dgm:t>
        <a:bodyPr/>
        <a:lstStyle/>
        <a:p>
          <a:endParaRPr lang="ru-RU"/>
        </a:p>
      </dgm:t>
    </dgm:pt>
    <dgm:pt modelId="{F6C9F5D9-1204-4919-8F4B-69F2B42F0CD1}" type="pres">
      <dgm:prSet presAssocID="{CBE28A96-29DA-4593-9037-842BA96EA544}" presName="parTxOnlySpace" presStyleCnt="0"/>
      <dgm:spPr/>
    </dgm:pt>
    <dgm:pt modelId="{AF194545-25DD-45AF-8796-A389C8C70158}" type="pres">
      <dgm:prSet presAssocID="{42640A8F-12D5-4A21-B7CB-C7DBA58A1DDC}" presName="parTxOnly" presStyleLbl="node1" presStyleIdx="2" presStyleCnt="5">
        <dgm:presLayoutVars>
          <dgm:chMax val="0"/>
          <dgm:chPref val="0"/>
          <dgm:bulletEnabled val="1"/>
        </dgm:presLayoutVars>
      </dgm:prSet>
      <dgm:spPr/>
      <dgm:t>
        <a:bodyPr/>
        <a:lstStyle/>
        <a:p>
          <a:endParaRPr lang="ru-RU"/>
        </a:p>
      </dgm:t>
    </dgm:pt>
    <dgm:pt modelId="{BA97FCF0-CB43-445B-B7DC-3128AB45CC5A}" type="pres">
      <dgm:prSet presAssocID="{B6E10000-500B-4CF4-87F1-F3129630F1CC}" presName="parTxOnlySpace" presStyleCnt="0"/>
      <dgm:spPr/>
    </dgm:pt>
    <dgm:pt modelId="{8D879CE4-EDE7-4FD7-9915-48C65F38DA8A}" type="pres">
      <dgm:prSet presAssocID="{FB366B91-4704-4A1E-BF1E-00346EB11360}" presName="parTxOnly" presStyleLbl="node1" presStyleIdx="3" presStyleCnt="5">
        <dgm:presLayoutVars>
          <dgm:chMax val="0"/>
          <dgm:chPref val="0"/>
          <dgm:bulletEnabled val="1"/>
        </dgm:presLayoutVars>
      </dgm:prSet>
      <dgm:spPr/>
      <dgm:t>
        <a:bodyPr/>
        <a:lstStyle/>
        <a:p>
          <a:endParaRPr lang="ru-RU"/>
        </a:p>
      </dgm:t>
    </dgm:pt>
    <dgm:pt modelId="{EE64CD6C-E279-48D7-855C-7342DEA3D438}" type="pres">
      <dgm:prSet presAssocID="{C8E948F8-CD71-415A-A1E3-7EE4F1EB3429}" presName="parTxOnlySpace" presStyleCnt="0"/>
      <dgm:spPr/>
    </dgm:pt>
    <dgm:pt modelId="{11291D9A-C131-4C99-848F-CEEE3380E03F}" type="pres">
      <dgm:prSet presAssocID="{4C5DFA9F-BFC6-4478-A446-BE1D2804515B}" presName="parTxOnly" presStyleLbl="node1" presStyleIdx="4" presStyleCnt="5">
        <dgm:presLayoutVars>
          <dgm:chMax val="0"/>
          <dgm:chPref val="0"/>
          <dgm:bulletEnabled val="1"/>
        </dgm:presLayoutVars>
      </dgm:prSet>
      <dgm:spPr/>
      <dgm:t>
        <a:bodyPr/>
        <a:lstStyle/>
        <a:p>
          <a:endParaRPr lang="ru-RU"/>
        </a:p>
      </dgm:t>
    </dgm:pt>
  </dgm:ptLst>
  <dgm:cxnLst>
    <dgm:cxn modelId="{7EDD50D9-A598-43CD-8E2B-49F4AC4153B6}" type="presOf" srcId="{42640A8F-12D5-4A21-B7CB-C7DBA58A1DDC}" destId="{AF194545-25DD-45AF-8796-A389C8C70158}" srcOrd="0" destOrd="0" presId="urn:microsoft.com/office/officeart/2005/8/layout/chevron1"/>
    <dgm:cxn modelId="{E83C397C-177C-4B59-AF1D-08F4C58FFEF9}" srcId="{389C3DC6-C8B1-47CC-88FC-E58455E80603}" destId="{0034D036-AD9B-46E0-AE75-2CDA3838D88A}" srcOrd="0" destOrd="0" parTransId="{45D0ABAE-AACA-43F2-BF39-0BB270C3A7E3}" sibTransId="{61586914-C5BE-4FA2-A03F-7EF617F849F2}"/>
    <dgm:cxn modelId="{85A12C42-14F0-468C-A1C1-1C770F240D79}" srcId="{389C3DC6-C8B1-47CC-88FC-E58455E80603}" destId="{42640A8F-12D5-4A21-B7CB-C7DBA58A1DDC}" srcOrd="2" destOrd="0" parTransId="{4C607C8C-4821-4C14-83E8-010C5DBE489B}" sibTransId="{B6E10000-500B-4CF4-87F1-F3129630F1CC}"/>
    <dgm:cxn modelId="{39A7FD6F-34F2-4E08-BA32-9D7C299739F3}" type="presOf" srcId="{0034D036-AD9B-46E0-AE75-2CDA3838D88A}" destId="{9F5A2EA4-58E8-4D78-A937-17DE2D5A89EE}" srcOrd="0" destOrd="0" presId="urn:microsoft.com/office/officeart/2005/8/layout/chevron1"/>
    <dgm:cxn modelId="{4803335C-AFB2-4287-B4E2-ACE8AE0F0154}" srcId="{389C3DC6-C8B1-47CC-88FC-E58455E80603}" destId="{18A0E252-24CB-4CD4-99D6-AA9456E13E24}" srcOrd="1" destOrd="0" parTransId="{0F768A88-74C9-40CE-91B9-6DC2389C8067}" sibTransId="{CBE28A96-29DA-4593-9037-842BA96EA544}"/>
    <dgm:cxn modelId="{36B36482-1440-4760-A0DC-9D1311F9CA95}" srcId="{389C3DC6-C8B1-47CC-88FC-E58455E80603}" destId="{FB366B91-4704-4A1E-BF1E-00346EB11360}" srcOrd="3" destOrd="0" parTransId="{5AA01712-F92E-4071-B5B8-E17A56B8DE64}" sibTransId="{C8E948F8-CD71-415A-A1E3-7EE4F1EB3429}"/>
    <dgm:cxn modelId="{3FA7B25A-5303-4D0A-8BE8-EE65AA9EDDD2}" type="presOf" srcId="{389C3DC6-C8B1-47CC-88FC-E58455E80603}" destId="{66CB9DDF-45E1-4BA9-84DC-B3575660014D}" srcOrd="0" destOrd="0" presId="urn:microsoft.com/office/officeart/2005/8/layout/chevron1"/>
    <dgm:cxn modelId="{D72EABD7-E4C6-4B94-BE36-85429B8E1E25}" type="presOf" srcId="{4C5DFA9F-BFC6-4478-A446-BE1D2804515B}" destId="{11291D9A-C131-4C99-848F-CEEE3380E03F}" srcOrd="0" destOrd="0" presId="urn:microsoft.com/office/officeart/2005/8/layout/chevron1"/>
    <dgm:cxn modelId="{28D6FAAC-434F-4204-8A40-933C8739B20C}" type="presOf" srcId="{18A0E252-24CB-4CD4-99D6-AA9456E13E24}" destId="{DF0E50BB-DD21-4094-9270-FA585EC276C6}" srcOrd="0" destOrd="0" presId="urn:microsoft.com/office/officeart/2005/8/layout/chevron1"/>
    <dgm:cxn modelId="{20039EBC-1D8E-4291-B68C-4460D7CF3D0A}" srcId="{389C3DC6-C8B1-47CC-88FC-E58455E80603}" destId="{4C5DFA9F-BFC6-4478-A446-BE1D2804515B}" srcOrd="4" destOrd="0" parTransId="{35FADED7-2B41-4BA6-BC1D-2E7509D71A25}" sibTransId="{3228C489-6196-4394-B5BB-6D73EA614DB7}"/>
    <dgm:cxn modelId="{283CFE45-FE66-4CB5-BFEB-593BF416A67B}" type="presOf" srcId="{FB366B91-4704-4A1E-BF1E-00346EB11360}" destId="{8D879CE4-EDE7-4FD7-9915-48C65F38DA8A}" srcOrd="0" destOrd="0" presId="urn:microsoft.com/office/officeart/2005/8/layout/chevron1"/>
    <dgm:cxn modelId="{A4D001B3-10AB-447B-B8A2-84052CAE7BCD}" type="presParOf" srcId="{66CB9DDF-45E1-4BA9-84DC-B3575660014D}" destId="{9F5A2EA4-58E8-4D78-A937-17DE2D5A89EE}" srcOrd="0" destOrd="0" presId="urn:microsoft.com/office/officeart/2005/8/layout/chevron1"/>
    <dgm:cxn modelId="{97065528-CC0B-4475-9D0F-F57068B02CFF}" type="presParOf" srcId="{66CB9DDF-45E1-4BA9-84DC-B3575660014D}" destId="{B13DE2CA-A1F5-45BA-8D3B-E850B6A8E13A}" srcOrd="1" destOrd="0" presId="urn:microsoft.com/office/officeart/2005/8/layout/chevron1"/>
    <dgm:cxn modelId="{CE123C8C-F6AE-4FB3-8881-2D4418CC9FF1}" type="presParOf" srcId="{66CB9DDF-45E1-4BA9-84DC-B3575660014D}" destId="{DF0E50BB-DD21-4094-9270-FA585EC276C6}" srcOrd="2" destOrd="0" presId="urn:microsoft.com/office/officeart/2005/8/layout/chevron1"/>
    <dgm:cxn modelId="{8DDE13D4-0A9B-4ED7-8971-33695D3E0BC4}" type="presParOf" srcId="{66CB9DDF-45E1-4BA9-84DC-B3575660014D}" destId="{F6C9F5D9-1204-4919-8F4B-69F2B42F0CD1}" srcOrd="3" destOrd="0" presId="urn:microsoft.com/office/officeart/2005/8/layout/chevron1"/>
    <dgm:cxn modelId="{39DCF0CA-0F63-4A62-8311-6F528C49A5A5}" type="presParOf" srcId="{66CB9DDF-45E1-4BA9-84DC-B3575660014D}" destId="{AF194545-25DD-45AF-8796-A389C8C70158}" srcOrd="4" destOrd="0" presId="urn:microsoft.com/office/officeart/2005/8/layout/chevron1"/>
    <dgm:cxn modelId="{B6F7EC3D-D5F7-47A6-9D46-96E19072858D}" type="presParOf" srcId="{66CB9DDF-45E1-4BA9-84DC-B3575660014D}" destId="{BA97FCF0-CB43-445B-B7DC-3128AB45CC5A}" srcOrd="5" destOrd="0" presId="urn:microsoft.com/office/officeart/2005/8/layout/chevron1"/>
    <dgm:cxn modelId="{50A3EC1C-B8A8-446D-846D-639F3E445F51}" type="presParOf" srcId="{66CB9DDF-45E1-4BA9-84DC-B3575660014D}" destId="{8D879CE4-EDE7-4FD7-9915-48C65F38DA8A}" srcOrd="6" destOrd="0" presId="urn:microsoft.com/office/officeart/2005/8/layout/chevron1"/>
    <dgm:cxn modelId="{4C8D8428-21C5-4254-8C8F-26F4F95AD451}" type="presParOf" srcId="{66CB9DDF-45E1-4BA9-84DC-B3575660014D}" destId="{EE64CD6C-E279-48D7-855C-7342DEA3D438}" srcOrd="7" destOrd="0" presId="urn:microsoft.com/office/officeart/2005/8/layout/chevron1"/>
    <dgm:cxn modelId="{B16C78A7-485E-4E7F-B108-CE31FE9E3887}" type="presParOf" srcId="{66CB9DDF-45E1-4BA9-84DC-B3575660014D}" destId="{11291D9A-C131-4C99-848F-CEEE3380E03F}"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6F9DC-AE6B-4885-BD8A-C6173ED6D651}"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ru-RU"/>
        </a:p>
      </dgm:t>
    </dgm:pt>
    <dgm:pt modelId="{645C5F1A-4F10-45F3-99ED-952346BCC89D}">
      <dgm:prSet phldrT="[Текст]"/>
      <dgm:spPr/>
      <dgm:t>
        <a:bodyPr/>
        <a:lstStyle/>
        <a:p>
          <a:r>
            <a:rPr lang="ru-RU" dirty="0" smtClean="0"/>
            <a:t>Консультации бухгалтера</a:t>
          </a:r>
          <a:endParaRPr lang="ru-RU" dirty="0"/>
        </a:p>
      </dgm:t>
    </dgm:pt>
    <dgm:pt modelId="{B75DB2AD-09B1-49E9-A069-F57BA6F032B8}" type="parTrans" cxnId="{634D8C05-615D-4794-941F-2F8481A5E0A8}">
      <dgm:prSet/>
      <dgm:spPr/>
      <dgm:t>
        <a:bodyPr/>
        <a:lstStyle/>
        <a:p>
          <a:endParaRPr lang="ru-RU"/>
        </a:p>
      </dgm:t>
    </dgm:pt>
    <dgm:pt modelId="{2FC714DD-8379-4588-BB10-B896C00A35F1}" type="sibTrans" cxnId="{634D8C05-615D-4794-941F-2F8481A5E0A8}">
      <dgm:prSet/>
      <dgm:spPr/>
      <dgm:t>
        <a:bodyPr/>
        <a:lstStyle/>
        <a:p>
          <a:endParaRPr lang="ru-RU"/>
        </a:p>
      </dgm:t>
    </dgm:pt>
    <dgm:pt modelId="{D1E74BEA-FAF7-435A-B070-6A5EAD4DCB15}">
      <dgm:prSet phldrT="[Текст]" custT="1"/>
      <dgm:spPr/>
      <dgm:t>
        <a:bodyPr/>
        <a:lstStyle/>
        <a:p>
          <a:r>
            <a:rPr lang="ru-RU" sz="1100" b="1" dirty="0" smtClean="0"/>
            <a:t>Бухгалтерский учет</a:t>
          </a:r>
          <a:endParaRPr lang="ru-RU" sz="1100" b="1" dirty="0"/>
        </a:p>
      </dgm:t>
    </dgm:pt>
    <dgm:pt modelId="{6667DB26-2C94-4D62-AF5A-CE0DB99F03D0}" type="parTrans" cxnId="{80C40131-1D18-494F-A78C-BBEB9C3B9935}">
      <dgm:prSet/>
      <dgm:spPr/>
      <dgm:t>
        <a:bodyPr/>
        <a:lstStyle/>
        <a:p>
          <a:endParaRPr lang="ru-RU"/>
        </a:p>
      </dgm:t>
    </dgm:pt>
    <dgm:pt modelId="{66A63232-B3EA-4D4E-9C20-3EA862F9903C}" type="sibTrans" cxnId="{80C40131-1D18-494F-A78C-BBEB9C3B9935}">
      <dgm:prSet/>
      <dgm:spPr/>
      <dgm:t>
        <a:bodyPr/>
        <a:lstStyle/>
        <a:p>
          <a:endParaRPr lang="ru-RU"/>
        </a:p>
      </dgm:t>
    </dgm:pt>
    <dgm:pt modelId="{2AFF3D6F-5022-45EA-A96F-C7F488C277E2}">
      <dgm:prSet phldrT="[Текст]" custT="1"/>
      <dgm:spPr/>
      <dgm:t>
        <a:bodyPr/>
        <a:lstStyle/>
        <a:p>
          <a:r>
            <a:rPr lang="ru-RU" sz="1100" b="1" dirty="0" smtClean="0"/>
            <a:t>Налогообложение</a:t>
          </a:r>
          <a:endParaRPr lang="ru-RU" sz="1100" b="1" dirty="0"/>
        </a:p>
      </dgm:t>
    </dgm:pt>
    <dgm:pt modelId="{7B69F9A8-F04E-4962-86E7-C960179E26D6}" type="parTrans" cxnId="{1AB0404F-E25C-4CEB-966F-F5489C52AB60}">
      <dgm:prSet/>
      <dgm:spPr/>
      <dgm:t>
        <a:bodyPr/>
        <a:lstStyle/>
        <a:p>
          <a:endParaRPr lang="ru-RU"/>
        </a:p>
      </dgm:t>
    </dgm:pt>
    <dgm:pt modelId="{F325AF4B-5982-43FD-B86A-A2BF9CF5DBD0}" type="sibTrans" cxnId="{1AB0404F-E25C-4CEB-966F-F5489C52AB60}">
      <dgm:prSet/>
      <dgm:spPr/>
      <dgm:t>
        <a:bodyPr/>
        <a:lstStyle/>
        <a:p>
          <a:endParaRPr lang="ru-RU"/>
        </a:p>
      </dgm:t>
    </dgm:pt>
    <dgm:pt modelId="{C6937DCE-773F-4507-B8C3-93CEA6FDCD03}">
      <dgm:prSet phldrT="[Текст]"/>
      <dgm:spPr/>
      <dgm:t>
        <a:bodyPr/>
        <a:lstStyle/>
        <a:p>
          <a:r>
            <a:rPr lang="ru-RU" dirty="0" smtClean="0"/>
            <a:t>Консультации юриста</a:t>
          </a:r>
          <a:endParaRPr lang="ru-RU" dirty="0"/>
        </a:p>
      </dgm:t>
    </dgm:pt>
    <dgm:pt modelId="{0D107A7D-782D-4C13-9680-9B62D1C7E589}" type="sibTrans" cxnId="{0B3AEBAA-DDD8-49C4-A364-6FFE199FEEC9}">
      <dgm:prSet/>
      <dgm:spPr/>
      <dgm:t>
        <a:bodyPr/>
        <a:lstStyle/>
        <a:p>
          <a:endParaRPr lang="ru-RU"/>
        </a:p>
      </dgm:t>
    </dgm:pt>
    <dgm:pt modelId="{B9AD05ED-7D87-4C34-9218-E460803C25E0}" type="parTrans" cxnId="{0B3AEBAA-DDD8-49C4-A364-6FFE199FEEC9}">
      <dgm:prSet/>
      <dgm:spPr/>
      <dgm:t>
        <a:bodyPr/>
        <a:lstStyle/>
        <a:p>
          <a:endParaRPr lang="ru-RU"/>
        </a:p>
      </dgm:t>
    </dgm:pt>
    <dgm:pt modelId="{35D21F68-FCB0-4773-836C-C5B3DEE9F0DB}">
      <dgm:prSet phldrT="[Текст]"/>
      <dgm:spPr/>
      <dgm:t>
        <a:bodyPr/>
        <a:lstStyle/>
        <a:p>
          <a:r>
            <a:rPr lang="ru-RU" dirty="0" smtClean="0"/>
            <a:t>Консультации по иным вопросам</a:t>
          </a:r>
          <a:endParaRPr lang="ru-RU" dirty="0"/>
        </a:p>
      </dgm:t>
    </dgm:pt>
    <dgm:pt modelId="{A976CA65-37D9-4C7F-977C-BCF69CC7CBDC}" type="parTrans" cxnId="{2E5781BC-3E4F-47ED-98B3-6F263D111416}">
      <dgm:prSet/>
      <dgm:spPr/>
      <dgm:t>
        <a:bodyPr/>
        <a:lstStyle/>
        <a:p>
          <a:endParaRPr lang="ru-RU"/>
        </a:p>
      </dgm:t>
    </dgm:pt>
    <dgm:pt modelId="{56652781-BD3C-47F1-8924-E02EB5783A95}" type="sibTrans" cxnId="{2E5781BC-3E4F-47ED-98B3-6F263D111416}">
      <dgm:prSet/>
      <dgm:spPr/>
      <dgm:t>
        <a:bodyPr/>
        <a:lstStyle/>
        <a:p>
          <a:endParaRPr lang="ru-RU"/>
        </a:p>
      </dgm:t>
    </dgm:pt>
    <dgm:pt modelId="{A248C7F4-597B-4503-AE99-CC68E9FD5B85}">
      <dgm:prSet phldrT="[Текст]" custT="1"/>
      <dgm:spPr/>
      <dgm:t>
        <a:bodyPr/>
        <a:lstStyle/>
        <a:p>
          <a:r>
            <a:rPr lang="ru-RU" sz="1100" b="1" dirty="0" smtClean="0"/>
            <a:t>Правовое сопровожден</a:t>
          </a:r>
          <a:r>
            <a:rPr lang="ru-RU" sz="900" b="1" dirty="0" smtClean="0"/>
            <a:t>ие</a:t>
          </a:r>
          <a:endParaRPr lang="ru-RU" sz="900" b="1" dirty="0"/>
        </a:p>
      </dgm:t>
    </dgm:pt>
    <dgm:pt modelId="{D009DB97-251D-4158-9F21-936D02010F29}" type="parTrans" cxnId="{45EF303E-9CDB-4421-A6DA-92251D6B9577}">
      <dgm:prSet/>
      <dgm:spPr/>
      <dgm:t>
        <a:bodyPr/>
        <a:lstStyle/>
        <a:p>
          <a:endParaRPr lang="ru-RU"/>
        </a:p>
      </dgm:t>
    </dgm:pt>
    <dgm:pt modelId="{0E6B2669-F8FD-4DD9-B0DE-E336C772F2BE}" type="sibTrans" cxnId="{45EF303E-9CDB-4421-A6DA-92251D6B9577}">
      <dgm:prSet/>
      <dgm:spPr/>
      <dgm:t>
        <a:bodyPr/>
        <a:lstStyle/>
        <a:p>
          <a:endParaRPr lang="ru-RU"/>
        </a:p>
      </dgm:t>
    </dgm:pt>
    <dgm:pt modelId="{31E6EF4A-730B-4ACD-BF15-8F9765CFECCC}">
      <dgm:prSet phldrT="[Текст]" custT="1"/>
      <dgm:spPr/>
      <dgm:t>
        <a:bodyPr/>
        <a:lstStyle/>
        <a:p>
          <a:r>
            <a:rPr lang="ru-RU" sz="1100" b="1" dirty="0" smtClean="0"/>
            <a:t>Экспертиза документов</a:t>
          </a:r>
          <a:endParaRPr lang="ru-RU" sz="1100" b="1" dirty="0"/>
        </a:p>
      </dgm:t>
    </dgm:pt>
    <dgm:pt modelId="{B6D3931D-4347-4A07-8A52-C4CC3E899AA6}" type="parTrans" cxnId="{BF8FE4F6-E885-4C9D-85E1-840FECB2C366}">
      <dgm:prSet/>
      <dgm:spPr/>
      <dgm:t>
        <a:bodyPr/>
        <a:lstStyle/>
        <a:p>
          <a:endParaRPr lang="ru-RU"/>
        </a:p>
      </dgm:t>
    </dgm:pt>
    <dgm:pt modelId="{360E15C8-08B2-4A81-A2A6-1576D121BCB3}" type="sibTrans" cxnId="{BF8FE4F6-E885-4C9D-85E1-840FECB2C366}">
      <dgm:prSet/>
      <dgm:spPr/>
      <dgm:t>
        <a:bodyPr/>
        <a:lstStyle/>
        <a:p>
          <a:endParaRPr lang="ru-RU"/>
        </a:p>
      </dgm:t>
    </dgm:pt>
    <dgm:pt modelId="{8438B781-FFCA-4363-885D-E8BDFD726860}">
      <dgm:prSet phldrT="[Текст]" custT="1"/>
      <dgm:spPr/>
      <dgm:t>
        <a:bodyPr/>
        <a:lstStyle/>
        <a:p>
          <a:r>
            <a:rPr lang="ru-RU" sz="1100" b="1" dirty="0" smtClean="0"/>
            <a:t>Бизнес-планирование</a:t>
          </a:r>
          <a:endParaRPr lang="ru-RU" sz="1100" b="1" dirty="0"/>
        </a:p>
      </dgm:t>
    </dgm:pt>
    <dgm:pt modelId="{012767A3-FAA6-424B-9F4D-797119C8CAFE}" type="parTrans" cxnId="{AD36993E-BE4E-4DAF-B37B-430B16AE089B}">
      <dgm:prSet/>
      <dgm:spPr/>
      <dgm:t>
        <a:bodyPr/>
        <a:lstStyle/>
        <a:p>
          <a:endParaRPr lang="ru-RU"/>
        </a:p>
      </dgm:t>
    </dgm:pt>
    <dgm:pt modelId="{D9EFA95F-C251-4C66-9588-94BFA4B90EB6}" type="sibTrans" cxnId="{AD36993E-BE4E-4DAF-B37B-430B16AE089B}">
      <dgm:prSet/>
      <dgm:spPr/>
      <dgm:t>
        <a:bodyPr/>
        <a:lstStyle/>
        <a:p>
          <a:endParaRPr lang="ru-RU"/>
        </a:p>
      </dgm:t>
    </dgm:pt>
    <dgm:pt modelId="{1940AEC4-62BB-4D9B-8251-EDBE35028645}">
      <dgm:prSet phldrT="[Текст]" custT="1"/>
      <dgm:spPr/>
      <dgm:t>
        <a:bodyPr/>
        <a:lstStyle/>
        <a:p>
          <a:r>
            <a:rPr lang="ru-RU" sz="1100" b="1" dirty="0" smtClean="0"/>
            <a:t>Маркетинговое сопровождение</a:t>
          </a:r>
          <a:endParaRPr lang="ru-RU" sz="1100" b="1" dirty="0"/>
        </a:p>
      </dgm:t>
    </dgm:pt>
    <dgm:pt modelId="{6EB3189B-2DDC-40D3-AD9A-B539C9E8F19A}" type="parTrans" cxnId="{D70887C0-E169-454B-BA4E-2FC7823DBBA9}">
      <dgm:prSet/>
      <dgm:spPr/>
      <dgm:t>
        <a:bodyPr/>
        <a:lstStyle/>
        <a:p>
          <a:endParaRPr lang="ru-RU"/>
        </a:p>
      </dgm:t>
    </dgm:pt>
    <dgm:pt modelId="{640464A2-E8DC-41F4-8AEB-946F0A988210}" type="sibTrans" cxnId="{D70887C0-E169-454B-BA4E-2FC7823DBBA9}">
      <dgm:prSet/>
      <dgm:spPr/>
      <dgm:t>
        <a:bodyPr/>
        <a:lstStyle/>
        <a:p>
          <a:endParaRPr lang="ru-RU"/>
        </a:p>
      </dgm:t>
    </dgm:pt>
    <dgm:pt modelId="{7164E9F3-5E44-4FEA-950C-412B19FF2DF1}">
      <dgm:prSet phldrT="[Текст]"/>
      <dgm:spPr/>
      <dgm:t>
        <a:bodyPr/>
        <a:lstStyle/>
        <a:p>
          <a:r>
            <a:rPr lang="ru-RU" dirty="0" smtClean="0"/>
            <a:t>Консультации </a:t>
          </a:r>
          <a:br>
            <a:rPr lang="ru-RU" dirty="0" smtClean="0"/>
          </a:br>
          <a:r>
            <a:rPr lang="ru-RU" dirty="0" smtClean="0"/>
            <a:t>по мерам господдержки</a:t>
          </a:r>
          <a:endParaRPr lang="ru-RU" dirty="0"/>
        </a:p>
      </dgm:t>
    </dgm:pt>
    <dgm:pt modelId="{DB36EE25-BD09-4955-BA2D-4CF5337BF5D1}" type="parTrans" cxnId="{F25A0A4D-2472-4E60-AD9A-CD6E3F6FCE92}">
      <dgm:prSet/>
      <dgm:spPr/>
      <dgm:t>
        <a:bodyPr/>
        <a:lstStyle/>
        <a:p>
          <a:endParaRPr lang="ru-RU"/>
        </a:p>
      </dgm:t>
    </dgm:pt>
    <dgm:pt modelId="{BA9531DC-7C6F-43D4-9631-0DC243844670}" type="sibTrans" cxnId="{F25A0A4D-2472-4E60-AD9A-CD6E3F6FCE92}">
      <dgm:prSet/>
      <dgm:spPr/>
      <dgm:t>
        <a:bodyPr/>
        <a:lstStyle/>
        <a:p>
          <a:endParaRPr lang="ru-RU"/>
        </a:p>
      </dgm:t>
    </dgm:pt>
    <dgm:pt modelId="{95CA6301-FF22-4BA2-AF0A-C02E15D0A240}">
      <dgm:prSet phldrT="[Текст]" custT="1"/>
      <dgm:spPr/>
      <dgm:t>
        <a:bodyPr/>
        <a:lstStyle/>
        <a:p>
          <a:r>
            <a:rPr lang="ru-RU" sz="1100" b="1" dirty="0" smtClean="0"/>
            <a:t>Финансовое планирование</a:t>
          </a:r>
          <a:endParaRPr lang="ru-RU" sz="900" b="1" dirty="0"/>
        </a:p>
      </dgm:t>
    </dgm:pt>
    <dgm:pt modelId="{D8297F96-E2EE-416B-B8F6-16633175B882}" type="parTrans" cxnId="{39155CDC-AACE-4B6A-ABAC-49596C1E9082}">
      <dgm:prSet/>
      <dgm:spPr/>
      <dgm:t>
        <a:bodyPr/>
        <a:lstStyle/>
        <a:p>
          <a:endParaRPr lang="ru-RU"/>
        </a:p>
      </dgm:t>
    </dgm:pt>
    <dgm:pt modelId="{90BAA3A1-EA43-4618-BFC9-D75C7CA79D05}" type="sibTrans" cxnId="{39155CDC-AACE-4B6A-ABAC-49596C1E9082}">
      <dgm:prSet/>
      <dgm:spPr/>
      <dgm:t>
        <a:bodyPr/>
        <a:lstStyle/>
        <a:p>
          <a:endParaRPr lang="ru-RU"/>
        </a:p>
      </dgm:t>
    </dgm:pt>
    <dgm:pt modelId="{0538C0E9-BB51-4245-B818-F5454B3E3518}">
      <dgm:prSet phldrT="[Текст]" custT="1"/>
      <dgm:spPr/>
      <dgm:t>
        <a:bodyPr/>
        <a:lstStyle/>
        <a:p>
          <a:r>
            <a:rPr lang="ru-RU" sz="1100" b="1" dirty="0" smtClean="0"/>
            <a:t>Защита прав и законных интересов</a:t>
          </a:r>
          <a:endParaRPr lang="ru-RU" sz="1100" b="1" dirty="0"/>
        </a:p>
      </dgm:t>
    </dgm:pt>
    <dgm:pt modelId="{8FEC70D0-C853-4C01-ADDA-C8A211627245}" type="parTrans" cxnId="{CAEBC8E8-5402-4033-B30A-803D9AD08D3D}">
      <dgm:prSet/>
      <dgm:spPr/>
      <dgm:t>
        <a:bodyPr/>
        <a:lstStyle/>
        <a:p>
          <a:endParaRPr lang="ru-RU"/>
        </a:p>
      </dgm:t>
    </dgm:pt>
    <dgm:pt modelId="{A05B9F58-42DE-4820-ABDD-1BB6121A7A01}" type="sibTrans" cxnId="{CAEBC8E8-5402-4033-B30A-803D9AD08D3D}">
      <dgm:prSet/>
      <dgm:spPr/>
      <dgm:t>
        <a:bodyPr/>
        <a:lstStyle/>
        <a:p>
          <a:endParaRPr lang="ru-RU"/>
        </a:p>
      </dgm:t>
    </dgm:pt>
    <dgm:pt modelId="{3004CA85-443B-4D6F-8683-51BB4B53F75B}">
      <dgm:prSet phldrT="[Текст]" custT="1"/>
      <dgm:spPr/>
      <dgm:t>
        <a:bodyPr/>
        <a:lstStyle/>
        <a:p>
          <a:r>
            <a:rPr lang="ru-RU" sz="1100" b="1" dirty="0" smtClean="0"/>
            <a:t>«Горячая линия» поддержки предпринимательства</a:t>
          </a:r>
          <a:endParaRPr lang="ru-RU" sz="1100" b="1" dirty="0"/>
        </a:p>
      </dgm:t>
    </dgm:pt>
    <dgm:pt modelId="{5E8B411B-0BF3-42FC-AC07-A006EF14B691}" type="parTrans" cxnId="{7C6E8BE7-FC9C-46CE-AC8D-7A22CDFBC217}">
      <dgm:prSet/>
      <dgm:spPr/>
      <dgm:t>
        <a:bodyPr/>
        <a:lstStyle/>
        <a:p>
          <a:endParaRPr lang="ru-RU"/>
        </a:p>
      </dgm:t>
    </dgm:pt>
    <dgm:pt modelId="{41AC0ADE-FD87-4F0B-9835-C2A29DB20DF5}" type="sibTrans" cxnId="{7C6E8BE7-FC9C-46CE-AC8D-7A22CDFBC217}">
      <dgm:prSet/>
      <dgm:spPr/>
      <dgm:t>
        <a:bodyPr/>
        <a:lstStyle/>
        <a:p>
          <a:endParaRPr lang="ru-RU"/>
        </a:p>
      </dgm:t>
    </dgm:pt>
    <dgm:pt modelId="{EDE25464-EC74-434D-802A-A1CE212A63BE}">
      <dgm:prSet phldrT="[Текст]" custT="1"/>
      <dgm:spPr/>
      <dgm:t>
        <a:bodyPr/>
        <a:lstStyle/>
        <a:p>
          <a:r>
            <a:rPr lang="ru-RU" sz="1100" b="1" dirty="0" smtClean="0"/>
            <a:t>Консультации по видам господдержки и общим условиям ее получения</a:t>
          </a:r>
          <a:endParaRPr lang="ru-RU" sz="1100" b="1" dirty="0"/>
        </a:p>
      </dgm:t>
    </dgm:pt>
    <dgm:pt modelId="{32C6E1C3-2B21-4AEE-BC9F-699E84F10ADD}" type="parTrans" cxnId="{D74586BA-BB81-43B7-BC20-DFD420480893}">
      <dgm:prSet/>
      <dgm:spPr/>
      <dgm:t>
        <a:bodyPr/>
        <a:lstStyle/>
        <a:p>
          <a:endParaRPr lang="ru-RU"/>
        </a:p>
      </dgm:t>
    </dgm:pt>
    <dgm:pt modelId="{DDD96F68-A244-4D86-BF47-76E3FC0B6197}" type="sibTrans" cxnId="{D74586BA-BB81-43B7-BC20-DFD420480893}">
      <dgm:prSet/>
      <dgm:spPr/>
      <dgm:t>
        <a:bodyPr/>
        <a:lstStyle/>
        <a:p>
          <a:endParaRPr lang="ru-RU"/>
        </a:p>
      </dgm:t>
    </dgm:pt>
    <dgm:pt modelId="{C85606AA-DF06-4557-BD06-F9841D4755FD}">
      <dgm:prSet custT="1"/>
      <dgm:spPr/>
      <dgm:t>
        <a:bodyPr/>
        <a:lstStyle/>
        <a:p>
          <a:r>
            <a:rPr lang="ru-RU" sz="1100" b="1" dirty="0" smtClean="0"/>
            <a:t>Консультации по подбору персонала и применению трудового законодательства</a:t>
          </a:r>
          <a:endParaRPr lang="ru-RU" sz="1100" dirty="0"/>
        </a:p>
      </dgm:t>
    </dgm:pt>
    <dgm:pt modelId="{3DAB23D9-3159-46D5-9673-8AF60B252449}" type="parTrans" cxnId="{AA48225A-BFD2-42F1-9BEE-801B79294CCD}">
      <dgm:prSet/>
      <dgm:spPr/>
      <dgm:t>
        <a:bodyPr/>
        <a:lstStyle/>
        <a:p>
          <a:endParaRPr lang="ru-RU"/>
        </a:p>
      </dgm:t>
    </dgm:pt>
    <dgm:pt modelId="{C7D8C64E-58C1-42A8-946A-FF6030E7A50D}" type="sibTrans" cxnId="{AA48225A-BFD2-42F1-9BEE-801B79294CCD}">
      <dgm:prSet/>
      <dgm:spPr/>
      <dgm:t>
        <a:bodyPr/>
        <a:lstStyle/>
        <a:p>
          <a:endParaRPr lang="ru-RU"/>
        </a:p>
      </dgm:t>
    </dgm:pt>
    <dgm:pt modelId="{D96F0D8C-97F4-4199-A2C0-19BBE4E83645}" type="pres">
      <dgm:prSet presAssocID="{33D6F9DC-AE6B-4885-BD8A-C6173ED6D651}" presName="diagram" presStyleCnt="0">
        <dgm:presLayoutVars>
          <dgm:chPref val="1"/>
          <dgm:dir/>
          <dgm:animOne val="branch"/>
          <dgm:animLvl val="lvl"/>
          <dgm:resizeHandles/>
        </dgm:presLayoutVars>
      </dgm:prSet>
      <dgm:spPr/>
      <dgm:t>
        <a:bodyPr/>
        <a:lstStyle/>
        <a:p>
          <a:endParaRPr lang="ru-RU"/>
        </a:p>
      </dgm:t>
    </dgm:pt>
    <dgm:pt modelId="{2CF8394D-C2D8-4CBB-9A30-CBD26E7158E8}" type="pres">
      <dgm:prSet presAssocID="{645C5F1A-4F10-45F3-99ED-952346BCC89D}" presName="root" presStyleCnt="0"/>
      <dgm:spPr/>
    </dgm:pt>
    <dgm:pt modelId="{19787D0A-69C0-4FCD-AE81-17FC4CCBE8E1}" type="pres">
      <dgm:prSet presAssocID="{645C5F1A-4F10-45F3-99ED-952346BCC89D}" presName="rootComposite" presStyleCnt="0"/>
      <dgm:spPr/>
    </dgm:pt>
    <dgm:pt modelId="{3BB61184-3A68-436E-AB53-C08325544484}" type="pres">
      <dgm:prSet presAssocID="{645C5F1A-4F10-45F3-99ED-952346BCC89D}" presName="rootText" presStyleLbl="node1" presStyleIdx="0" presStyleCnt="4"/>
      <dgm:spPr/>
      <dgm:t>
        <a:bodyPr/>
        <a:lstStyle/>
        <a:p>
          <a:endParaRPr lang="ru-RU"/>
        </a:p>
      </dgm:t>
    </dgm:pt>
    <dgm:pt modelId="{5A002301-14DC-4066-97B9-18A2A8DD69A6}" type="pres">
      <dgm:prSet presAssocID="{645C5F1A-4F10-45F3-99ED-952346BCC89D}" presName="rootConnector" presStyleLbl="node1" presStyleIdx="0" presStyleCnt="4"/>
      <dgm:spPr/>
      <dgm:t>
        <a:bodyPr/>
        <a:lstStyle/>
        <a:p>
          <a:endParaRPr lang="ru-RU"/>
        </a:p>
      </dgm:t>
    </dgm:pt>
    <dgm:pt modelId="{ADAA3E66-E98A-45D4-BDF2-06817F09536C}" type="pres">
      <dgm:prSet presAssocID="{645C5F1A-4F10-45F3-99ED-952346BCC89D}" presName="childShape" presStyleCnt="0"/>
      <dgm:spPr/>
    </dgm:pt>
    <dgm:pt modelId="{C85E51CF-15B2-485E-B800-B84126E309EC}" type="pres">
      <dgm:prSet presAssocID="{D8297F96-E2EE-416B-B8F6-16633175B882}" presName="Name13" presStyleLbl="parChTrans1D2" presStyleIdx="0" presStyleCnt="11"/>
      <dgm:spPr/>
      <dgm:t>
        <a:bodyPr/>
        <a:lstStyle/>
        <a:p>
          <a:endParaRPr lang="ru-RU"/>
        </a:p>
      </dgm:t>
    </dgm:pt>
    <dgm:pt modelId="{2CA174A3-EBBE-4805-82F7-28CDBA5E5A39}" type="pres">
      <dgm:prSet presAssocID="{95CA6301-FF22-4BA2-AF0A-C02E15D0A240}" presName="childText" presStyleLbl="bgAcc1" presStyleIdx="0" presStyleCnt="11">
        <dgm:presLayoutVars>
          <dgm:bulletEnabled val="1"/>
        </dgm:presLayoutVars>
      </dgm:prSet>
      <dgm:spPr/>
      <dgm:t>
        <a:bodyPr/>
        <a:lstStyle/>
        <a:p>
          <a:endParaRPr lang="ru-RU"/>
        </a:p>
      </dgm:t>
    </dgm:pt>
    <dgm:pt modelId="{EF72D7DF-FE7E-4E5F-AA5D-9A220F30B17B}" type="pres">
      <dgm:prSet presAssocID="{6667DB26-2C94-4D62-AF5A-CE0DB99F03D0}" presName="Name13" presStyleLbl="parChTrans1D2" presStyleIdx="1" presStyleCnt="11"/>
      <dgm:spPr/>
      <dgm:t>
        <a:bodyPr/>
        <a:lstStyle/>
        <a:p>
          <a:endParaRPr lang="ru-RU"/>
        </a:p>
      </dgm:t>
    </dgm:pt>
    <dgm:pt modelId="{3A879068-1964-41E7-A862-BBDF5483CDF6}" type="pres">
      <dgm:prSet presAssocID="{D1E74BEA-FAF7-435A-B070-6A5EAD4DCB15}" presName="childText" presStyleLbl="bgAcc1" presStyleIdx="1" presStyleCnt="11">
        <dgm:presLayoutVars>
          <dgm:bulletEnabled val="1"/>
        </dgm:presLayoutVars>
      </dgm:prSet>
      <dgm:spPr/>
      <dgm:t>
        <a:bodyPr/>
        <a:lstStyle/>
        <a:p>
          <a:endParaRPr lang="ru-RU"/>
        </a:p>
      </dgm:t>
    </dgm:pt>
    <dgm:pt modelId="{72277582-6623-4FE3-A3D6-018C5C556FB8}" type="pres">
      <dgm:prSet presAssocID="{7B69F9A8-F04E-4962-86E7-C960179E26D6}" presName="Name13" presStyleLbl="parChTrans1D2" presStyleIdx="2" presStyleCnt="11"/>
      <dgm:spPr/>
      <dgm:t>
        <a:bodyPr/>
        <a:lstStyle/>
        <a:p>
          <a:endParaRPr lang="ru-RU"/>
        </a:p>
      </dgm:t>
    </dgm:pt>
    <dgm:pt modelId="{685F0740-1B6A-4504-B0D5-A8834F7D864C}" type="pres">
      <dgm:prSet presAssocID="{2AFF3D6F-5022-45EA-A96F-C7F488C277E2}" presName="childText" presStyleLbl="bgAcc1" presStyleIdx="2" presStyleCnt="11" custScaleX="133423">
        <dgm:presLayoutVars>
          <dgm:bulletEnabled val="1"/>
        </dgm:presLayoutVars>
      </dgm:prSet>
      <dgm:spPr/>
      <dgm:t>
        <a:bodyPr/>
        <a:lstStyle/>
        <a:p>
          <a:endParaRPr lang="ru-RU"/>
        </a:p>
      </dgm:t>
    </dgm:pt>
    <dgm:pt modelId="{AA4CFAC9-6DD5-4316-A37F-0DE5C901FE6A}" type="pres">
      <dgm:prSet presAssocID="{C6937DCE-773F-4507-B8C3-93CEA6FDCD03}" presName="root" presStyleCnt="0"/>
      <dgm:spPr/>
    </dgm:pt>
    <dgm:pt modelId="{9791A966-38EE-4E24-A90B-027668914818}" type="pres">
      <dgm:prSet presAssocID="{C6937DCE-773F-4507-B8C3-93CEA6FDCD03}" presName="rootComposite" presStyleCnt="0"/>
      <dgm:spPr/>
    </dgm:pt>
    <dgm:pt modelId="{98D4FE47-AD15-491E-B819-FE3D69AABD63}" type="pres">
      <dgm:prSet presAssocID="{C6937DCE-773F-4507-B8C3-93CEA6FDCD03}" presName="rootText" presStyleLbl="node1" presStyleIdx="1" presStyleCnt="4"/>
      <dgm:spPr/>
      <dgm:t>
        <a:bodyPr/>
        <a:lstStyle/>
        <a:p>
          <a:endParaRPr lang="ru-RU"/>
        </a:p>
      </dgm:t>
    </dgm:pt>
    <dgm:pt modelId="{958A910E-5B50-4F88-834D-2C461ACE61B2}" type="pres">
      <dgm:prSet presAssocID="{C6937DCE-773F-4507-B8C3-93CEA6FDCD03}" presName="rootConnector" presStyleLbl="node1" presStyleIdx="1" presStyleCnt="4"/>
      <dgm:spPr/>
      <dgm:t>
        <a:bodyPr/>
        <a:lstStyle/>
        <a:p>
          <a:endParaRPr lang="ru-RU"/>
        </a:p>
      </dgm:t>
    </dgm:pt>
    <dgm:pt modelId="{4F4301C7-1514-46CD-8F37-52DAF9702613}" type="pres">
      <dgm:prSet presAssocID="{C6937DCE-773F-4507-B8C3-93CEA6FDCD03}" presName="childShape" presStyleCnt="0"/>
      <dgm:spPr/>
    </dgm:pt>
    <dgm:pt modelId="{3FEB25FD-0BE1-4DB8-93BC-FA4D11B05B6B}" type="pres">
      <dgm:prSet presAssocID="{D009DB97-251D-4158-9F21-936D02010F29}" presName="Name13" presStyleLbl="parChTrans1D2" presStyleIdx="3" presStyleCnt="11"/>
      <dgm:spPr/>
      <dgm:t>
        <a:bodyPr/>
        <a:lstStyle/>
        <a:p>
          <a:endParaRPr lang="ru-RU"/>
        </a:p>
      </dgm:t>
    </dgm:pt>
    <dgm:pt modelId="{083D46F8-ADF4-4E94-8C9F-DE448760B7C3}" type="pres">
      <dgm:prSet presAssocID="{A248C7F4-597B-4503-AE99-CC68E9FD5B85}" presName="childText" presStyleLbl="bgAcc1" presStyleIdx="3" presStyleCnt="11">
        <dgm:presLayoutVars>
          <dgm:bulletEnabled val="1"/>
        </dgm:presLayoutVars>
      </dgm:prSet>
      <dgm:spPr/>
      <dgm:t>
        <a:bodyPr/>
        <a:lstStyle/>
        <a:p>
          <a:endParaRPr lang="ru-RU"/>
        </a:p>
      </dgm:t>
    </dgm:pt>
    <dgm:pt modelId="{20263976-0721-4F69-A21D-81E1BEA9510C}" type="pres">
      <dgm:prSet presAssocID="{8FEC70D0-C853-4C01-ADDA-C8A211627245}" presName="Name13" presStyleLbl="parChTrans1D2" presStyleIdx="4" presStyleCnt="11"/>
      <dgm:spPr/>
      <dgm:t>
        <a:bodyPr/>
        <a:lstStyle/>
        <a:p>
          <a:endParaRPr lang="ru-RU"/>
        </a:p>
      </dgm:t>
    </dgm:pt>
    <dgm:pt modelId="{8D5B9770-D4AA-45A1-A466-955695B14B32}" type="pres">
      <dgm:prSet presAssocID="{0538C0E9-BB51-4245-B818-F5454B3E3518}" presName="childText" presStyleLbl="bgAcc1" presStyleIdx="4" presStyleCnt="11">
        <dgm:presLayoutVars>
          <dgm:bulletEnabled val="1"/>
        </dgm:presLayoutVars>
      </dgm:prSet>
      <dgm:spPr/>
      <dgm:t>
        <a:bodyPr/>
        <a:lstStyle/>
        <a:p>
          <a:endParaRPr lang="ru-RU"/>
        </a:p>
      </dgm:t>
    </dgm:pt>
    <dgm:pt modelId="{65FAA25C-2ABB-4285-BBDB-B079BCE91928}" type="pres">
      <dgm:prSet presAssocID="{B6D3931D-4347-4A07-8A52-C4CC3E899AA6}" presName="Name13" presStyleLbl="parChTrans1D2" presStyleIdx="5" presStyleCnt="11"/>
      <dgm:spPr/>
      <dgm:t>
        <a:bodyPr/>
        <a:lstStyle/>
        <a:p>
          <a:endParaRPr lang="ru-RU"/>
        </a:p>
      </dgm:t>
    </dgm:pt>
    <dgm:pt modelId="{507602F5-7796-4595-B9EE-42B9CB8D6986}" type="pres">
      <dgm:prSet presAssocID="{31E6EF4A-730B-4ACD-BF15-8F9765CFECCC}" presName="childText" presStyleLbl="bgAcc1" presStyleIdx="5" presStyleCnt="11">
        <dgm:presLayoutVars>
          <dgm:bulletEnabled val="1"/>
        </dgm:presLayoutVars>
      </dgm:prSet>
      <dgm:spPr/>
      <dgm:t>
        <a:bodyPr/>
        <a:lstStyle/>
        <a:p>
          <a:endParaRPr lang="ru-RU"/>
        </a:p>
      </dgm:t>
    </dgm:pt>
    <dgm:pt modelId="{DDCF6961-F075-4613-9034-3FBF80143318}" type="pres">
      <dgm:prSet presAssocID="{35D21F68-FCB0-4773-836C-C5B3DEE9F0DB}" presName="root" presStyleCnt="0"/>
      <dgm:spPr/>
    </dgm:pt>
    <dgm:pt modelId="{A4DD49B0-D49E-4383-B99A-5D1845A71250}" type="pres">
      <dgm:prSet presAssocID="{35D21F68-FCB0-4773-836C-C5B3DEE9F0DB}" presName="rootComposite" presStyleCnt="0"/>
      <dgm:spPr/>
    </dgm:pt>
    <dgm:pt modelId="{9602F239-E9FE-47F7-8355-6E7DF5B3013F}" type="pres">
      <dgm:prSet presAssocID="{35D21F68-FCB0-4773-836C-C5B3DEE9F0DB}" presName="rootText" presStyleLbl="node1" presStyleIdx="2" presStyleCnt="4"/>
      <dgm:spPr/>
      <dgm:t>
        <a:bodyPr/>
        <a:lstStyle/>
        <a:p>
          <a:endParaRPr lang="ru-RU"/>
        </a:p>
      </dgm:t>
    </dgm:pt>
    <dgm:pt modelId="{3BBAB01F-3A47-4066-9085-2268B9BA042E}" type="pres">
      <dgm:prSet presAssocID="{35D21F68-FCB0-4773-836C-C5B3DEE9F0DB}" presName="rootConnector" presStyleLbl="node1" presStyleIdx="2" presStyleCnt="4"/>
      <dgm:spPr/>
      <dgm:t>
        <a:bodyPr/>
        <a:lstStyle/>
        <a:p>
          <a:endParaRPr lang="ru-RU"/>
        </a:p>
      </dgm:t>
    </dgm:pt>
    <dgm:pt modelId="{BACBD666-C8F5-45FD-B1BC-E33CACBABD10}" type="pres">
      <dgm:prSet presAssocID="{35D21F68-FCB0-4773-836C-C5B3DEE9F0DB}" presName="childShape" presStyleCnt="0"/>
      <dgm:spPr/>
    </dgm:pt>
    <dgm:pt modelId="{861C57BC-C517-4BEF-8DD5-403B47CCCB27}" type="pres">
      <dgm:prSet presAssocID="{012767A3-FAA6-424B-9F4D-797119C8CAFE}" presName="Name13" presStyleLbl="parChTrans1D2" presStyleIdx="6" presStyleCnt="11"/>
      <dgm:spPr/>
      <dgm:t>
        <a:bodyPr/>
        <a:lstStyle/>
        <a:p>
          <a:endParaRPr lang="ru-RU"/>
        </a:p>
      </dgm:t>
    </dgm:pt>
    <dgm:pt modelId="{47AB4376-E927-4603-9C9B-90735D935BDB}" type="pres">
      <dgm:prSet presAssocID="{8438B781-FFCA-4363-885D-E8BDFD726860}" presName="childText" presStyleLbl="bgAcc1" presStyleIdx="6" presStyleCnt="11" custScaleY="46661" custLinFactNeighborY="-1128">
        <dgm:presLayoutVars>
          <dgm:bulletEnabled val="1"/>
        </dgm:presLayoutVars>
      </dgm:prSet>
      <dgm:spPr/>
      <dgm:t>
        <a:bodyPr/>
        <a:lstStyle/>
        <a:p>
          <a:endParaRPr lang="ru-RU"/>
        </a:p>
      </dgm:t>
    </dgm:pt>
    <dgm:pt modelId="{557082EB-AF1B-4EA2-9A34-07E71BA721EE}" type="pres">
      <dgm:prSet presAssocID="{6EB3189B-2DDC-40D3-AD9A-B539C9E8F19A}" presName="Name13" presStyleLbl="parChTrans1D2" presStyleIdx="7" presStyleCnt="11"/>
      <dgm:spPr/>
      <dgm:t>
        <a:bodyPr/>
        <a:lstStyle/>
        <a:p>
          <a:endParaRPr lang="ru-RU"/>
        </a:p>
      </dgm:t>
    </dgm:pt>
    <dgm:pt modelId="{DA523F74-86E4-4B28-98CE-EB802896338A}" type="pres">
      <dgm:prSet presAssocID="{1940AEC4-62BB-4D9B-8251-EDBE35028645}" presName="childText" presStyleLbl="bgAcc1" presStyleIdx="7" presStyleCnt="11" custScaleY="64902">
        <dgm:presLayoutVars>
          <dgm:bulletEnabled val="1"/>
        </dgm:presLayoutVars>
      </dgm:prSet>
      <dgm:spPr/>
      <dgm:t>
        <a:bodyPr/>
        <a:lstStyle/>
        <a:p>
          <a:endParaRPr lang="ru-RU"/>
        </a:p>
      </dgm:t>
    </dgm:pt>
    <dgm:pt modelId="{0D4C6F5D-BF5A-4BE4-883E-ACF0FFD3AD3B}" type="pres">
      <dgm:prSet presAssocID="{3DAB23D9-3159-46D5-9673-8AF60B252449}" presName="Name13" presStyleLbl="parChTrans1D2" presStyleIdx="8" presStyleCnt="11"/>
      <dgm:spPr/>
      <dgm:t>
        <a:bodyPr/>
        <a:lstStyle/>
        <a:p>
          <a:endParaRPr lang="ru-RU"/>
        </a:p>
      </dgm:t>
    </dgm:pt>
    <dgm:pt modelId="{7957008E-1834-4F3E-A52C-EEC40F0048E4}" type="pres">
      <dgm:prSet presAssocID="{C85606AA-DF06-4557-BD06-F9841D4755FD}" presName="childText" presStyleLbl="bgAcc1" presStyleIdx="8" presStyleCnt="11" custScaleX="131068" custScaleY="144912" custLinFactNeighborX="-1499" custLinFactNeighborY="-8678">
        <dgm:presLayoutVars>
          <dgm:bulletEnabled val="1"/>
        </dgm:presLayoutVars>
      </dgm:prSet>
      <dgm:spPr/>
      <dgm:t>
        <a:bodyPr/>
        <a:lstStyle/>
        <a:p>
          <a:endParaRPr lang="ru-RU"/>
        </a:p>
      </dgm:t>
    </dgm:pt>
    <dgm:pt modelId="{F9260DA7-93AC-4A99-8978-26F5E1F2465B}" type="pres">
      <dgm:prSet presAssocID="{7164E9F3-5E44-4FEA-950C-412B19FF2DF1}" presName="root" presStyleCnt="0"/>
      <dgm:spPr/>
    </dgm:pt>
    <dgm:pt modelId="{C3F35F3D-444E-43CE-B40F-EF2876A0E2E0}" type="pres">
      <dgm:prSet presAssocID="{7164E9F3-5E44-4FEA-950C-412B19FF2DF1}" presName="rootComposite" presStyleCnt="0"/>
      <dgm:spPr/>
    </dgm:pt>
    <dgm:pt modelId="{FCAA3623-33D9-4C44-BC0B-655C16B97FFC}" type="pres">
      <dgm:prSet presAssocID="{7164E9F3-5E44-4FEA-950C-412B19FF2DF1}" presName="rootText" presStyleLbl="node1" presStyleIdx="3" presStyleCnt="4"/>
      <dgm:spPr/>
      <dgm:t>
        <a:bodyPr/>
        <a:lstStyle/>
        <a:p>
          <a:endParaRPr lang="ru-RU"/>
        </a:p>
      </dgm:t>
    </dgm:pt>
    <dgm:pt modelId="{1B8E2BE6-4721-49F5-949C-859F5929C87E}" type="pres">
      <dgm:prSet presAssocID="{7164E9F3-5E44-4FEA-950C-412B19FF2DF1}" presName="rootConnector" presStyleLbl="node1" presStyleIdx="3" presStyleCnt="4"/>
      <dgm:spPr/>
      <dgm:t>
        <a:bodyPr/>
        <a:lstStyle/>
        <a:p>
          <a:endParaRPr lang="ru-RU"/>
        </a:p>
      </dgm:t>
    </dgm:pt>
    <dgm:pt modelId="{B0285566-5F6B-415A-988E-7B971B952B6F}" type="pres">
      <dgm:prSet presAssocID="{7164E9F3-5E44-4FEA-950C-412B19FF2DF1}" presName="childShape" presStyleCnt="0"/>
      <dgm:spPr/>
    </dgm:pt>
    <dgm:pt modelId="{05159776-3605-429C-A055-B8DC932F6C39}" type="pres">
      <dgm:prSet presAssocID="{5E8B411B-0BF3-42FC-AC07-A006EF14B691}" presName="Name13" presStyleLbl="parChTrans1D2" presStyleIdx="9" presStyleCnt="11"/>
      <dgm:spPr/>
      <dgm:t>
        <a:bodyPr/>
        <a:lstStyle/>
        <a:p>
          <a:endParaRPr lang="ru-RU"/>
        </a:p>
      </dgm:t>
    </dgm:pt>
    <dgm:pt modelId="{CC0D9C85-320D-428E-ACF7-FC33A78D83D9}" type="pres">
      <dgm:prSet presAssocID="{3004CA85-443B-4D6F-8683-51BB4B53F75B}" presName="childText" presStyleLbl="bgAcc1" presStyleIdx="9" presStyleCnt="11" custScaleY="130252" custLinFactY="100000" custLinFactNeighborX="-2647" custLinFactNeighborY="124483">
        <dgm:presLayoutVars>
          <dgm:bulletEnabled val="1"/>
        </dgm:presLayoutVars>
      </dgm:prSet>
      <dgm:spPr/>
      <dgm:t>
        <a:bodyPr/>
        <a:lstStyle/>
        <a:p>
          <a:endParaRPr lang="ru-RU"/>
        </a:p>
      </dgm:t>
    </dgm:pt>
    <dgm:pt modelId="{F448BE47-F74C-4CCB-8FA1-71F7474B9604}" type="pres">
      <dgm:prSet presAssocID="{32C6E1C3-2B21-4AEE-BC9F-699E84F10ADD}" presName="Name13" presStyleLbl="parChTrans1D2" presStyleIdx="10" presStyleCnt="11"/>
      <dgm:spPr/>
      <dgm:t>
        <a:bodyPr/>
        <a:lstStyle/>
        <a:p>
          <a:endParaRPr lang="ru-RU"/>
        </a:p>
      </dgm:t>
    </dgm:pt>
    <dgm:pt modelId="{EB600822-1283-46AC-BC6C-879152715014}" type="pres">
      <dgm:prSet presAssocID="{EDE25464-EC74-434D-802A-A1CE212A63BE}" presName="childText" presStyleLbl="bgAcc1" presStyleIdx="10" presStyleCnt="11" custScaleY="178348" custLinFactY="-56402" custLinFactNeighborX="-2647" custLinFactNeighborY="-100000">
        <dgm:presLayoutVars>
          <dgm:bulletEnabled val="1"/>
        </dgm:presLayoutVars>
      </dgm:prSet>
      <dgm:spPr/>
      <dgm:t>
        <a:bodyPr/>
        <a:lstStyle/>
        <a:p>
          <a:endParaRPr lang="ru-RU"/>
        </a:p>
      </dgm:t>
    </dgm:pt>
  </dgm:ptLst>
  <dgm:cxnLst>
    <dgm:cxn modelId="{3D923F19-6DCA-4635-8D73-9D6AC1A47264}" type="presOf" srcId="{35D21F68-FCB0-4773-836C-C5B3DEE9F0DB}" destId="{3BBAB01F-3A47-4066-9085-2268B9BA042E}" srcOrd="1" destOrd="0" presId="urn:microsoft.com/office/officeart/2005/8/layout/hierarchy3"/>
    <dgm:cxn modelId="{AD36993E-BE4E-4DAF-B37B-430B16AE089B}" srcId="{35D21F68-FCB0-4773-836C-C5B3DEE9F0DB}" destId="{8438B781-FFCA-4363-885D-E8BDFD726860}" srcOrd="0" destOrd="0" parTransId="{012767A3-FAA6-424B-9F4D-797119C8CAFE}" sibTransId="{D9EFA95F-C251-4C66-9588-94BFA4B90EB6}"/>
    <dgm:cxn modelId="{FB76C728-DEE7-4C69-9D14-890EED121E15}" type="presOf" srcId="{5E8B411B-0BF3-42FC-AC07-A006EF14B691}" destId="{05159776-3605-429C-A055-B8DC932F6C39}" srcOrd="0" destOrd="0" presId="urn:microsoft.com/office/officeart/2005/8/layout/hierarchy3"/>
    <dgm:cxn modelId="{5F7D2839-5FFE-4A07-A768-E10D5FBA58DA}" type="presOf" srcId="{95CA6301-FF22-4BA2-AF0A-C02E15D0A240}" destId="{2CA174A3-EBBE-4805-82F7-28CDBA5E5A39}" srcOrd="0" destOrd="0" presId="urn:microsoft.com/office/officeart/2005/8/layout/hierarchy3"/>
    <dgm:cxn modelId="{D70887C0-E169-454B-BA4E-2FC7823DBBA9}" srcId="{35D21F68-FCB0-4773-836C-C5B3DEE9F0DB}" destId="{1940AEC4-62BB-4D9B-8251-EDBE35028645}" srcOrd="1" destOrd="0" parTransId="{6EB3189B-2DDC-40D3-AD9A-B539C9E8F19A}" sibTransId="{640464A2-E8DC-41F4-8AEB-946F0A988210}"/>
    <dgm:cxn modelId="{AA48225A-BFD2-42F1-9BEE-801B79294CCD}" srcId="{35D21F68-FCB0-4773-836C-C5B3DEE9F0DB}" destId="{C85606AA-DF06-4557-BD06-F9841D4755FD}" srcOrd="2" destOrd="0" parTransId="{3DAB23D9-3159-46D5-9673-8AF60B252449}" sibTransId="{C7D8C64E-58C1-42A8-946A-FF6030E7A50D}"/>
    <dgm:cxn modelId="{1AB0404F-E25C-4CEB-966F-F5489C52AB60}" srcId="{645C5F1A-4F10-45F3-99ED-952346BCC89D}" destId="{2AFF3D6F-5022-45EA-A96F-C7F488C277E2}" srcOrd="2" destOrd="0" parTransId="{7B69F9A8-F04E-4962-86E7-C960179E26D6}" sibTransId="{F325AF4B-5982-43FD-B86A-A2BF9CF5DBD0}"/>
    <dgm:cxn modelId="{634D8C05-615D-4794-941F-2F8481A5E0A8}" srcId="{33D6F9DC-AE6B-4885-BD8A-C6173ED6D651}" destId="{645C5F1A-4F10-45F3-99ED-952346BCC89D}" srcOrd="0" destOrd="0" parTransId="{B75DB2AD-09B1-49E9-A069-F57BA6F032B8}" sibTransId="{2FC714DD-8379-4588-BB10-B896C00A35F1}"/>
    <dgm:cxn modelId="{382A188A-B081-4695-9C2F-28516AD8C6D9}" type="presOf" srcId="{7164E9F3-5E44-4FEA-950C-412B19FF2DF1}" destId="{1B8E2BE6-4721-49F5-949C-859F5929C87E}" srcOrd="1" destOrd="0" presId="urn:microsoft.com/office/officeart/2005/8/layout/hierarchy3"/>
    <dgm:cxn modelId="{62BA8587-0668-40EA-AB61-41F76E1180D7}" type="presOf" srcId="{6667DB26-2C94-4D62-AF5A-CE0DB99F03D0}" destId="{EF72D7DF-FE7E-4E5F-AA5D-9A220F30B17B}" srcOrd="0" destOrd="0" presId="urn:microsoft.com/office/officeart/2005/8/layout/hierarchy3"/>
    <dgm:cxn modelId="{7C6E8BE7-FC9C-46CE-AC8D-7A22CDFBC217}" srcId="{7164E9F3-5E44-4FEA-950C-412B19FF2DF1}" destId="{3004CA85-443B-4D6F-8683-51BB4B53F75B}" srcOrd="0" destOrd="0" parTransId="{5E8B411B-0BF3-42FC-AC07-A006EF14B691}" sibTransId="{41AC0ADE-FD87-4F0B-9835-C2A29DB20DF5}"/>
    <dgm:cxn modelId="{2AD23148-C8E9-44A0-8847-330722831167}" type="presOf" srcId="{D1E74BEA-FAF7-435A-B070-6A5EAD4DCB15}" destId="{3A879068-1964-41E7-A862-BBDF5483CDF6}" srcOrd="0" destOrd="0" presId="urn:microsoft.com/office/officeart/2005/8/layout/hierarchy3"/>
    <dgm:cxn modelId="{8FE04F40-E306-46D0-9BB6-B6CA8D8A0D41}" type="presOf" srcId="{0538C0E9-BB51-4245-B818-F5454B3E3518}" destId="{8D5B9770-D4AA-45A1-A466-955695B14B32}" srcOrd="0" destOrd="0" presId="urn:microsoft.com/office/officeart/2005/8/layout/hierarchy3"/>
    <dgm:cxn modelId="{57A2A214-A9EC-4545-8CA6-E48BAFBAEF11}" type="presOf" srcId="{6EB3189B-2DDC-40D3-AD9A-B539C9E8F19A}" destId="{557082EB-AF1B-4EA2-9A34-07E71BA721EE}" srcOrd="0" destOrd="0" presId="urn:microsoft.com/office/officeart/2005/8/layout/hierarchy3"/>
    <dgm:cxn modelId="{D74586BA-BB81-43B7-BC20-DFD420480893}" srcId="{7164E9F3-5E44-4FEA-950C-412B19FF2DF1}" destId="{EDE25464-EC74-434D-802A-A1CE212A63BE}" srcOrd="1" destOrd="0" parTransId="{32C6E1C3-2B21-4AEE-BC9F-699E84F10ADD}" sibTransId="{DDD96F68-A244-4D86-BF47-76E3FC0B6197}"/>
    <dgm:cxn modelId="{8D2EFA5C-A5AB-4029-9CB6-8661716BA37E}" type="presOf" srcId="{C6937DCE-773F-4507-B8C3-93CEA6FDCD03}" destId="{98D4FE47-AD15-491E-B819-FE3D69AABD63}" srcOrd="0" destOrd="0" presId="urn:microsoft.com/office/officeart/2005/8/layout/hierarchy3"/>
    <dgm:cxn modelId="{C9D4EC02-7C70-494F-AD0B-2742F64A3415}" type="presOf" srcId="{645C5F1A-4F10-45F3-99ED-952346BCC89D}" destId="{5A002301-14DC-4066-97B9-18A2A8DD69A6}" srcOrd="1" destOrd="0" presId="urn:microsoft.com/office/officeart/2005/8/layout/hierarchy3"/>
    <dgm:cxn modelId="{1A6D319E-9541-497E-B8CB-0543B105EB67}" type="presOf" srcId="{C6937DCE-773F-4507-B8C3-93CEA6FDCD03}" destId="{958A910E-5B50-4F88-834D-2C461ACE61B2}" srcOrd="1" destOrd="0" presId="urn:microsoft.com/office/officeart/2005/8/layout/hierarchy3"/>
    <dgm:cxn modelId="{647D0F43-2031-42DA-82F6-C077801EE0EB}" type="presOf" srcId="{EDE25464-EC74-434D-802A-A1CE212A63BE}" destId="{EB600822-1283-46AC-BC6C-879152715014}" srcOrd="0" destOrd="0" presId="urn:microsoft.com/office/officeart/2005/8/layout/hierarchy3"/>
    <dgm:cxn modelId="{C10036CA-6D12-46CB-B22D-6D79DE4AF57D}" type="presOf" srcId="{7164E9F3-5E44-4FEA-950C-412B19FF2DF1}" destId="{FCAA3623-33D9-4C44-BC0B-655C16B97FFC}" srcOrd="0" destOrd="0" presId="urn:microsoft.com/office/officeart/2005/8/layout/hierarchy3"/>
    <dgm:cxn modelId="{84ED630F-B08A-42DE-9BFD-D40B57396498}" type="presOf" srcId="{32C6E1C3-2B21-4AEE-BC9F-699E84F10ADD}" destId="{F448BE47-F74C-4CCB-8FA1-71F7474B9604}" srcOrd="0" destOrd="0" presId="urn:microsoft.com/office/officeart/2005/8/layout/hierarchy3"/>
    <dgm:cxn modelId="{29596979-7000-44A6-AF6E-A026BC35787C}" type="presOf" srcId="{D009DB97-251D-4158-9F21-936D02010F29}" destId="{3FEB25FD-0BE1-4DB8-93BC-FA4D11B05B6B}" srcOrd="0" destOrd="0" presId="urn:microsoft.com/office/officeart/2005/8/layout/hierarchy3"/>
    <dgm:cxn modelId="{5C449360-79B3-4392-A882-8AD8A35789F0}" type="presOf" srcId="{3DAB23D9-3159-46D5-9673-8AF60B252449}" destId="{0D4C6F5D-BF5A-4BE4-883E-ACF0FFD3AD3B}" srcOrd="0" destOrd="0" presId="urn:microsoft.com/office/officeart/2005/8/layout/hierarchy3"/>
    <dgm:cxn modelId="{D9EB2B14-888A-470B-9796-4B89BE60CAA0}" type="presOf" srcId="{8FEC70D0-C853-4C01-ADDA-C8A211627245}" destId="{20263976-0721-4F69-A21D-81E1BEA9510C}" srcOrd="0" destOrd="0" presId="urn:microsoft.com/office/officeart/2005/8/layout/hierarchy3"/>
    <dgm:cxn modelId="{D2FAAE92-F701-43CB-9661-880C9B9C63E3}" type="presOf" srcId="{B6D3931D-4347-4A07-8A52-C4CC3E899AA6}" destId="{65FAA25C-2ABB-4285-BBDB-B079BCE91928}" srcOrd="0" destOrd="0" presId="urn:microsoft.com/office/officeart/2005/8/layout/hierarchy3"/>
    <dgm:cxn modelId="{C1814A99-3DA2-4094-8B43-AB09393E6715}" type="presOf" srcId="{7B69F9A8-F04E-4962-86E7-C960179E26D6}" destId="{72277582-6623-4FE3-A3D6-018C5C556FB8}" srcOrd="0" destOrd="0" presId="urn:microsoft.com/office/officeart/2005/8/layout/hierarchy3"/>
    <dgm:cxn modelId="{0B3AEBAA-DDD8-49C4-A364-6FFE199FEEC9}" srcId="{33D6F9DC-AE6B-4885-BD8A-C6173ED6D651}" destId="{C6937DCE-773F-4507-B8C3-93CEA6FDCD03}" srcOrd="1" destOrd="0" parTransId="{B9AD05ED-7D87-4C34-9218-E460803C25E0}" sibTransId="{0D107A7D-782D-4C13-9680-9B62D1C7E589}"/>
    <dgm:cxn modelId="{92742684-32D2-49B8-B0CD-5C7F6AA532C2}" type="presOf" srcId="{012767A3-FAA6-424B-9F4D-797119C8CAFE}" destId="{861C57BC-C517-4BEF-8DD5-403B47CCCB27}" srcOrd="0" destOrd="0" presId="urn:microsoft.com/office/officeart/2005/8/layout/hierarchy3"/>
    <dgm:cxn modelId="{D226E4F2-D32D-48C9-8379-9B3885BD2698}" type="presOf" srcId="{1940AEC4-62BB-4D9B-8251-EDBE35028645}" destId="{DA523F74-86E4-4B28-98CE-EB802896338A}" srcOrd="0" destOrd="0" presId="urn:microsoft.com/office/officeart/2005/8/layout/hierarchy3"/>
    <dgm:cxn modelId="{2E5781BC-3E4F-47ED-98B3-6F263D111416}" srcId="{33D6F9DC-AE6B-4885-BD8A-C6173ED6D651}" destId="{35D21F68-FCB0-4773-836C-C5B3DEE9F0DB}" srcOrd="2" destOrd="0" parTransId="{A976CA65-37D9-4C7F-977C-BCF69CC7CBDC}" sibTransId="{56652781-BD3C-47F1-8924-E02EB5783A95}"/>
    <dgm:cxn modelId="{4A6E0627-6F4A-42F4-AC3B-E39D579E93BC}" type="presOf" srcId="{A248C7F4-597B-4503-AE99-CC68E9FD5B85}" destId="{083D46F8-ADF4-4E94-8C9F-DE448760B7C3}" srcOrd="0" destOrd="0" presId="urn:microsoft.com/office/officeart/2005/8/layout/hierarchy3"/>
    <dgm:cxn modelId="{3DEB77AE-9C6C-41DD-86D8-A01E9F11DB70}" type="presOf" srcId="{31E6EF4A-730B-4ACD-BF15-8F9765CFECCC}" destId="{507602F5-7796-4595-B9EE-42B9CB8D6986}" srcOrd="0" destOrd="0" presId="urn:microsoft.com/office/officeart/2005/8/layout/hierarchy3"/>
    <dgm:cxn modelId="{1995E35D-0449-4782-9681-6A3A73CC142E}" type="presOf" srcId="{8438B781-FFCA-4363-885D-E8BDFD726860}" destId="{47AB4376-E927-4603-9C9B-90735D935BDB}" srcOrd="0" destOrd="0" presId="urn:microsoft.com/office/officeart/2005/8/layout/hierarchy3"/>
    <dgm:cxn modelId="{5C695960-C675-4647-BFC3-20FAB3929412}" type="presOf" srcId="{645C5F1A-4F10-45F3-99ED-952346BCC89D}" destId="{3BB61184-3A68-436E-AB53-C08325544484}" srcOrd="0" destOrd="0" presId="urn:microsoft.com/office/officeart/2005/8/layout/hierarchy3"/>
    <dgm:cxn modelId="{80C40131-1D18-494F-A78C-BBEB9C3B9935}" srcId="{645C5F1A-4F10-45F3-99ED-952346BCC89D}" destId="{D1E74BEA-FAF7-435A-B070-6A5EAD4DCB15}" srcOrd="1" destOrd="0" parTransId="{6667DB26-2C94-4D62-AF5A-CE0DB99F03D0}" sibTransId="{66A63232-B3EA-4D4E-9C20-3EA862F9903C}"/>
    <dgm:cxn modelId="{03E89EBB-AB16-4FA7-BC16-3CB206E6B7D1}" type="presOf" srcId="{33D6F9DC-AE6B-4885-BD8A-C6173ED6D651}" destId="{D96F0D8C-97F4-4199-A2C0-19BBE4E83645}" srcOrd="0" destOrd="0" presId="urn:microsoft.com/office/officeart/2005/8/layout/hierarchy3"/>
    <dgm:cxn modelId="{D5CC7148-B0BC-4C25-AE11-8550C03E65A9}" type="presOf" srcId="{2AFF3D6F-5022-45EA-A96F-C7F488C277E2}" destId="{685F0740-1B6A-4504-B0D5-A8834F7D864C}" srcOrd="0" destOrd="0" presId="urn:microsoft.com/office/officeart/2005/8/layout/hierarchy3"/>
    <dgm:cxn modelId="{30C0B68B-3182-40C0-A089-C5A580D97C83}" type="presOf" srcId="{C85606AA-DF06-4557-BD06-F9841D4755FD}" destId="{7957008E-1834-4F3E-A52C-EEC40F0048E4}" srcOrd="0" destOrd="0" presId="urn:microsoft.com/office/officeart/2005/8/layout/hierarchy3"/>
    <dgm:cxn modelId="{39155CDC-AACE-4B6A-ABAC-49596C1E9082}" srcId="{645C5F1A-4F10-45F3-99ED-952346BCC89D}" destId="{95CA6301-FF22-4BA2-AF0A-C02E15D0A240}" srcOrd="0" destOrd="0" parTransId="{D8297F96-E2EE-416B-B8F6-16633175B882}" sibTransId="{90BAA3A1-EA43-4618-BFC9-D75C7CA79D05}"/>
    <dgm:cxn modelId="{BF8FE4F6-E885-4C9D-85E1-840FECB2C366}" srcId="{C6937DCE-773F-4507-B8C3-93CEA6FDCD03}" destId="{31E6EF4A-730B-4ACD-BF15-8F9765CFECCC}" srcOrd="2" destOrd="0" parTransId="{B6D3931D-4347-4A07-8A52-C4CC3E899AA6}" sibTransId="{360E15C8-08B2-4A81-A2A6-1576D121BCB3}"/>
    <dgm:cxn modelId="{EB1E544B-11A7-4275-AE20-13F718F103CF}" type="presOf" srcId="{D8297F96-E2EE-416B-B8F6-16633175B882}" destId="{C85E51CF-15B2-485E-B800-B84126E309EC}" srcOrd="0" destOrd="0" presId="urn:microsoft.com/office/officeart/2005/8/layout/hierarchy3"/>
    <dgm:cxn modelId="{FCAD3D1A-692A-4FB6-A569-6F7E449FC07D}" type="presOf" srcId="{35D21F68-FCB0-4773-836C-C5B3DEE9F0DB}" destId="{9602F239-E9FE-47F7-8355-6E7DF5B3013F}" srcOrd="0" destOrd="0" presId="urn:microsoft.com/office/officeart/2005/8/layout/hierarchy3"/>
    <dgm:cxn modelId="{F25A0A4D-2472-4E60-AD9A-CD6E3F6FCE92}" srcId="{33D6F9DC-AE6B-4885-BD8A-C6173ED6D651}" destId="{7164E9F3-5E44-4FEA-950C-412B19FF2DF1}" srcOrd="3" destOrd="0" parTransId="{DB36EE25-BD09-4955-BA2D-4CF5337BF5D1}" sibTransId="{BA9531DC-7C6F-43D4-9631-0DC243844670}"/>
    <dgm:cxn modelId="{1E3BCAAB-8091-4BFB-8197-F6AC0B70A7F6}" type="presOf" srcId="{3004CA85-443B-4D6F-8683-51BB4B53F75B}" destId="{CC0D9C85-320D-428E-ACF7-FC33A78D83D9}" srcOrd="0" destOrd="0" presId="urn:microsoft.com/office/officeart/2005/8/layout/hierarchy3"/>
    <dgm:cxn modelId="{CAEBC8E8-5402-4033-B30A-803D9AD08D3D}" srcId="{C6937DCE-773F-4507-B8C3-93CEA6FDCD03}" destId="{0538C0E9-BB51-4245-B818-F5454B3E3518}" srcOrd="1" destOrd="0" parTransId="{8FEC70D0-C853-4C01-ADDA-C8A211627245}" sibTransId="{A05B9F58-42DE-4820-ABDD-1BB6121A7A01}"/>
    <dgm:cxn modelId="{45EF303E-9CDB-4421-A6DA-92251D6B9577}" srcId="{C6937DCE-773F-4507-B8C3-93CEA6FDCD03}" destId="{A248C7F4-597B-4503-AE99-CC68E9FD5B85}" srcOrd="0" destOrd="0" parTransId="{D009DB97-251D-4158-9F21-936D02010F29}" sibTransId="{0E6B2669-F8FD-4DD9-B0DE-E336C772F2BE}"/>
    <dgm:cxn modelId="{9E13D15D-D6AC-4D1D-9773-93E1561F5AEE}" type="presParOf" srcId="{D96F0D8C-97F4-4199-A2C0-19BBE4E83645}" destId="{2CF8394D-C2D8-4CBB-9A30-CBD26E7158E8}" srcOrd="0" destOrd="0" presId="urn:microsoft.com/office/officeart/2005/8/layout/hierarchy3"/>
    <dgm:cxn modelId="{BD0FB2A7-76F5-48E2-AE4D-0BE9A926786A}" type="presParOf" srcId="{2CF8394D-C2D8-4CBB-9A30-CBD26E7158E8}" destId="{19787D0A-69C0-4FCD-AE81-17FC4CCBE8E1}" srcOrd="0" destOrd="0" presId="urn:microsoft.com/office/officeart/2005/8/layout/hierarchy3"/>
    <dgm:cxn modelId="{99E999E2-EBE0-4B5D-BD1B-57E17D9CA390}" type="presParOf" srcId="{19787D0A-69C0-4FCD-AE81-17FC4CCBE8E1}" destId="{3BB61184-3A68-436E-AB53-C08325544484}" srcOrd="0" destOrd="0" presId="urn:microsoft.com/office/officeart/2005/8/layout/hierarchy3"/>
    <dgm:cxn modelId="{AB737211-9F30-4162-BC2A-6AB5AD2DA970}" type="presParOf" srcId="{19787D0A-69C0-4FCD-AE81-17FC4CCBE8E1}" destId="{5A002301-14DC-4066-97B9-18A2A8DD69A6}" srcOrd="1" destOrd="0" presId="urn:microsoft.com/office/officeart/2005/8/layout/hierarchy3"/>
    <dgm:cxn modelId="{C3BCC91E-AAED-44D0-9653-079AF8314E16}" type="presParOf" srcId="{2CF8394D-C2D8-4CBB-9A30-CBD26E7158E8}" destId="{ADAA3E66-E98A-45D4-BDF2-06817F09536C}" srcOrd="1" destOrd="0" presId="urn:microsoft.com/office/officeart/2005/8/layout/hierarchy3"/>
    <dgm:cxn modelId="{6DD0504F-A4B0-44F0-A3A3-E101D6089192}" type="presParOf" srcId="{ADAA3E66-E98A-45D4-BDF2-06817F09536C}" destId="{C85E51CF-15B2-485E-B800-B84126E309EC}" srcOrd="0" destOrd="0" presId="urn:microsoft.com/office/officeart/2005/8/layout/hierarchy3"/>
    <dgm:cxn modelId="{9E7AE97A-04F6-4FF0-8EF8-714542455680}" type="presParOf" srcId="{ADAA3E66-E98A-45D4-BDF2-06817F09536C}" destId="{2CA174A3-EBBE-4805-82F7-28CDBA5E5A39}" srcOrd="1" destOrd="0" presId="urn:microsoft.com/office/officeart/2005/8/layout/hierarchy3"/>
    <dgm:cxn modelId="{28BA801B-CD25-4E5C-AAB7-259171BE092B}" type="presParOf" srcId="{ADAA3E66-E98A-45D4-BDF2-06817F09536C}" destId="{EF72D7DF-FE7E-4E5F-AA5D-9A220F30B17B}" srcOrd="2" destOrd="0" presId="urn:microsoft.com/office/officeart/2005/8/layout/hierarchy3"/>
    <dgm:cxn modelId="{98208B37-1D8B-48AE-B224-9D34DE65AAB0}" type="presParOf" srcId="{ADAA3E66-E98A-45D4-BDF2-06817F09536C}" destId="{3A879068-1964-41E7-A862-BBDF5483CDF6}" srcOrd="3" destOrd="0" presId="urn:microsoft.com/office/officeart/2005/8/layout/hierarchy3"/>
    <dgm:cxn modelId="{1BBC7BE1-14BC-427D-B164-A824BA69AF86}" type="presParOf" srcId="{ADAA3E66-E98A-45D4-BDF2-06817F09536C}" destId="{72277582-6623-4FE3-A3D6-018C5C556FB8}" srcOrd="4" destOrd="0" presId="urn:microsoft.com/office/officeart/2005/8/layout/hierarchy3"/>
    <dgm:cxn modelId="{CD36E324-3475-4CAC-B102-39E4417F31BB}" type="presParOf" srcId="{ADAA3E66-E98A-45D4-BDF2-06817F09536C}" destId="{685F0740-1B6A-4504-B0D5-A8834F7D864C}" srcOrd="5" destOrd="0" presId="urn:microsoft.com/office/officeart/2005/8/layout/hierarchy3"/>
    <dgm:cxn modelId="{D7E317A3-9BAE-42E5-A09A-779942603A44}" type="presParOf" srcId="{D96F0D8C-97F4-4199-A2C0-19BBE4E83645}" destId="{AA4CFAC9-6DD5-4316-A37F-0DE5C901FE6A}" srcOrd="1" destOrd="0" presId="urn:microsoft.com/office/officeart/2005/8/layout/hierarchy3"/>
    <dgm:cxn modelId="{D9739552-0655-4336-AA64-704260FCA25C}" type="presParOf" srcId="{AA4CFAC9-6DD5-4316-A37F-0DE5C901FE6A}" destId="{9791A966-38EE-4E24-A90B-027668914818}" srcOrd="0" destOrd="0" presId="urn:microsoft.com/office/officeart/2005/8/layout/hierarchy3"/>
    <dgm:cxn modelId="{924524D7-FB49-4D82-936F-1D3946E6FF85}" type="presParOf" srcId="{9791A966-38EE-4E24-A90B-027668914818}" destId="{98D4FE47-AD15-491E-B819-FE3D69AABD63}" srcOrd="0" destOrd="0" presId="urn:microsoft.com/office/officeart/2005/8/layout/hierarchy3"/>
    <dgm:cxn modelId="{1D7144E7-C31C-4710-82E9-728632621E15}" type="presParOf" srcId="{9791A966-38EE-4E24-A90B-027668914818}" destId="{958A910E-5B50-4F88-834D-2C461ACE61B2}" srcOrd="1" destOrd="0" presId="urn:microsoft.com/office/officeart/2005/8/layout/hierarchy3"/>
    <dgm:cxn modelId="{B8B0A4C3-D154-46B4-BFA9-D9E88705A6CD}" type="presParOf" srcId="{AA4CFAC9-6DD5-4316-A37F-0DE5C901FE6A}" destId="{4F4301C7-1514-46CD-8F37-52DAF9702613}" srcOrd="1" destOrd="0" presId="urn:microsoft.com/office/officeart/2005/8/layout/hierarchy3"/>
    <dgm:cxn modelId="{3CB13812-64A5-42AF-A1B0-3A982378F940}" type="presParOf" srcId="{4F4301C7-1514-46CD-8F37-52DAF9702613}" destId="{3FEB25FD-0BE1-4DB8-93BC-FA4D11B05B6B}" srcOrd="0" destOrd="0" presId="urn:microsoft.com/office/officeart/2005/8/layout/hierarchy3"/>
    <dgm:cxn modelId="{19F39100-7C64-41B6-880E-951F44AAB231}" type="presParOf" srcId="{4F4301C7-1514-46CD-8F37-52DAF9702613}" destId="{083D46F8-ADF4-4E94-8C9F-DE448760B7C3}" srcOrd="1" destOrd="0" presId="urn:microsoft.com/office/officeart/2005/8/layout/hierarchy3"/>
    <dgm:cxn modelId="{81071EA1-916E-408E-8962-B6FE9E23F1DC}" type="presParOf" srcId="{4F4301C7-1514-46CD-8F37-52DAF9702613}" destId="{20263976-0721-4F69-A21D-81E1BEA9510C}" srcOrd="2" destOrd="0" presId="urn:microsoft.com/office/officeart/2005/8/layout/hierarchy3"/>
    <dgm:cxn modelId="{627FF71E-A960-4433-B557-AAB28B6C0492}" type="presParOf" srcId="{4F4301C7-1514-46CD-8F37-52DAF9702613}" destId="{8D5B9770-D4AA-45A1-A466-955695B14B32}" srcOrd="3" destOrd="0" presId="urn:microsoft.com/office/officeart/2005/8/layout/hierarchy3"/>
    <dgm:cxn modelId="{A5517CF5-9609-4F46-BA19-DF5935DCB3EA}" type="presParOf" srcId="{4F4301C7-1514-46CD-8F37-52DAF9702613}" destId="{65FAA25C-2ABB-4285-BBDB-B079BCE91928}" srcOrd="4" destOrd="0" presId="urn:microsoft.com/office/officeart/2005/8/layout/hierarchy3"/>
    <dgm:cxn modelId="{645D419A-25CF-4C13-95D7-831DB9B5BD12}" type="presParOf" srcId="{4F4301C7-1514-46CD-8F37-52DAF9702613}" destId="{507602F5-7796-4595-B9EE-42B9CB8D6986}" srcOrd="5" destOrd="0" presId="urn:microsoft.com/office/officeart/2005/8/layout/hierarchy3"/>
    <dgm:cxn modelId="{B11552E9-B932-4C12-8EB8-12C21940A68B}" type="presParOf" srcId="{D96F0D8C-97F4-4199-A2C0-19BBE4E83645}" destId="{DDCF6961-F075-4613-9034-3FBF80143318}" srcOrd="2" destOrd="0" presId="urn:microsoft.com/office/officeart/2005/8/layout/hierarchy3"/>
    <dgm:cxn modelId="{EDEA218A-84B6-43A8-9E86-AE175BB4B27D}" type="presParOf" srcId="{DDCF6961-F075-4613-9034-3FBF80143318}" destId="{A4DD49B0-D49E-4383-B99A-5D1845A71250}" srcOrd="0" destOrd="0" presId="urn:microsoft.com/office/officeart/2005/8/layout/hierarchy3"/>
    <dgm:cxn modelId="{83F6C128-0CFA-4F60-86FD-AB72F70BC91D}" type="presParOf" srcId="{A4DD49B0-D49E-4383-B99A-5D1845A71250}" destId="{9602F239-E9FE-47F7-8355-6E7DF5B3013F}" srcOrd="0" destOrd="0" presId="urn:microsoft.com/office/officeart/2005/8/layout/hierarchy3"/>
    <dgm:cxn modelId="{76211AE2-4425-4063-9B7C-F26087F491F2}" type="presParOf" srcId="{A4DD49B0-D49E-4383-B99A-5D1845A71250}" destId="{3BBAB01F-3A47-4066-9085-2268B9BA042E}" srcOrd="1" destOrd="0" presId="urn:microsoft.com/office/officeart/2005/8/layout/hierarchy3"/>
    <dgm:cxn modelId="{FB759146-5638-4A87-B613-E0A18601283A}" type="presParOf" srcId="{DDCF6961-F075-4613-9034-3FBF80143318}" destId="{BACBD666-C8F5-45FD-B1BC-E33CACBABD10}" srcOrd="1" destOrd="0" presId="urn:microsoft.com/office/officeart/2005/8/layout/hierarchy3"/>
    <dgm:cxn modelId="{33E36A24-E0CC-46A4-BE62-168F4EBA1BA6}" type="presParOf" srcId="{BACBD666-C8F5-45FD-B1BC-E33CACBABD10}" destId="{861C57BC-C517-4BEF-8DD5-403B47CCCB27}" srcOrd="0" destOrd="0" presId="urn:microsoft.com/office/officeart/2005/8/layout/hierarchy3"/>
    <dgm:cxn modelId="{49841E71-8EAD-4D4F-90D6-3490C6D5FFD7}" type="presParOf" srcId="{BACBD666-C8F5-45FD-B1BC-E33CACBABD10}" destId="{47AB4376-E927-4603-9C9B-90735D935BDB}" srcOrd="1" destOrd="0" presId="urn:microsoft.com/office/officeart/2005/8/layout/hierarchy3"/>
    <dgm:cxn modelId="{E5C430C6-E44A-46B8-B7D8-EE9DE94C4507}" type="presParOf" srcId="{BACBD666-C8F5-45FD-B1BC-E33CACBABD10}" destId="{557082EB-AF1B-4EA2-9A34-07E71BA721EE}" srcOrd="2" destOrd="0" presId="urn:microsoft.com/office/officeart/2005/8/layout/hierarchy3"/>
    <dgm:cxn modelId="{5222E764-8D77-4588-B664-60D9F92FD021}" type="presParOf" srcId="{BACBD666-C8F5-45FD-B1BC-E33CACBABD10}" destId="{DA523F74-86E4-4B28-98CE-EB802896338A}" srcOrd="3" destOrd="0" presId="urn:microsoft.com/office/officeart/2005/8/layout/hierarchy3"/>
    <dgm:cxn modelId="{9FCE56B4-130F-4DE6-9A26-CDCC195EE9DF}" type="presParOf" srcId="{BACBD666-C8F5-45FD-B1BC-E33CACBABD10}" destId="{0D4C6F5D-BF5A-4BE4-883E-ACF0FFD3AD3B}" srcOrd="4" destOrd="0" presId="urn:microsoft.com/office/officeart/2005/8/layout/hierarchy3"/>
    <dgm:cxn modelId="{BE6E215E-2BC4-4DCC-A2D0-9DEC1B9165E6}" type="presParOf" srcId="{BACBD666-C8F5-45FD-B1BC-E33CACBABD10}" destId="{7957008E-1834-4F3E-A52C-EEC40F0048E4}" srcOrd="5" destOrd="0" presId="urn:microsoft.com/office/officeart/2005/8/layout/hierarchy3"/>
    <dgm:cxn modelId="{D886B903-56CE-4C65-BC09-18A6798ABDD7}" type="presParOf" srcId="{D96F0D8C-97F4-4199-A2C0-19BBE4E83645}" destId="{F9260DA7-93AC-4A99-8978-26F5E1F2465B}" srcOrd="3" destOrd="0" presId="urn:microsoft.com/office/officeart/2005/8/layout/hierarchy3"/>
    <dgm:cxn modelId="{AD79B796-3D7C-486D-82DC-843B0A5796D7}" type="presParOf" srcId="{F9260DA7-93AC-4A99-8978-26F5E1F2465B}" destId="{C3F35F3D-444E-43CE-B40F-EF2876A0E2E0}" srcOrd="0" destOrd="0" presId="urn:microsoft.com/office/officeart/2005/8/layout/hierarchy3"/>
    <dgm:cxn modelId="{73574E2D-AE08-4F48-B671-5C49FBEE0CF2}" type="presParOf" srcId="{C3F35F3D-444E-43CE-B40F-EF2876A0E2E0}" destId="{FCAA3623-33D9-4C44-BC0B-655C16B97FFC}" srcOrd="0" destOrd="0" presId="urn:microsoft.com/office/officeart/2005/8/layout/hierarchy3"/>
    <dgm:cxn modelId="{007C86D1-0DB2-47D9-BF0F-B2F2C7271769}" type="presParOf" srcId="{C3F35F3D-444E-43CE-B40F-EF2876A0E2E0}" destId="{1B8E2BE6-4721-49F5-949C-859F5929C87E}" srcOrd="1" destOrd="0" presId="urn:microsoft.com/office/officeart/2005/8/layout/hierarchy3"/>
    <dgm:cxn modelId="{9E09AB3A-7904-45DC-8C3D-42EFEF39C4CD}" type="presParOf" srcId="{F9260DA7-93AC-4A99-8978-26F5E1F2465B}" destId="{B0285566-5F6B-415A-988E-7B971B952B6F}" srcOrd="1" destOrd="0" presId="urn:microsoft.com/office/officeart/2005/8/layout/hierarchy3"/>
    <dgm:cxn modelId="{362E3C06-3646-4F34-96E8-53A3A3281A3F}" type="presParOf" srcId="{B0285566-5F6B-415A-988E-7B971B952B6F}" destId="{05159776-3605-429C-A055-B8DC932F6C39}" srcOrd="0" destOrd="0" presId="urn:microsoft.com/office/officeart/2005/8/layout/hierarchy3"/>
    <dgm:cxn modelId="{DA43EBD9-7C89-45A7-8EE4-568CD2D0A938}" type="presParOf" srcId="{B0285566-5F6B-415A-988E-7B971B952B6F}" destId="{CC0D9C85-320D-428E-ACF7-FC33A78D83D9}" srcOrd="1" destOrd="0" presId="urn:microsoft.com/office/officeart/2005/8/layout/hierarchy3"/>
    <dgm:cxn modelId="{90349227-F5B0-4A6A-A9DB-56302C8A922B}" type="presParOf" srcId="{B0285566-5F6B-415A-988E-7B971B952B6F}" destId="{F448BE47-F74C-4CCB-8FA1-71F7474B9604}" srcOrd="2" destOrd="0" presId="urn:microsoft.com/office/officeart/2005/8/layout/hierarchy3"/>
    <dgm:cxn modelId="{344A5DE2-55A6-45F0-8A81-A6F91FA4B4A2}" type="presParOf" srcId="{B0285566-5F6B-415A-988E-7B971B952B6F}" destId="{EB600822-1283-46AC-BC6C-879152715014}"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C5198E-955E-4D47-ACE7-6211DCAE197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u-RU"/>
        </a:p>
      </dgm:t>
    </dgm:pt>
    <dgm:pt modelId="{38237D83-2017-4C10-988D-8C3E34B575A9}">
      <dgm:prSet phldrT="[Текст]" custT="1"/>
      <dgm:spPr/>
      <dgm:t>
        <a:bodyPr/>
        <a:lstStyle/>
        <a:p>
          <a:endParaRPr lang="ru-RU" sz="1000" dirty="0" smtClean="0"/>
        </a:p>
        <a:p>
          <a:r>
            <a:rPr lang="ru-RU" sz="1000" dirty="0" smtClean="0"/>
            <a:t>Площадь нежилых помещений, предоставленных в субаренду одному СМП </a:t>
          </a:r>
          <a:r>
            <a:rPr lang="ru-RU" sz="1000" b="1" dirty="0" smtClean="0"/>
            <a:t>не должна превышать 15% </a:t>
          </a:r>
          <a:r>
            <a:rPr lang="ru-RU" sz="1000" dirty="0" smtClean="0"/>
            <a:t>от площади нежилых помещений бизнес-инкубатора, предназначенной для размещения СМП.</a:t>
          </a:r>
        </a:p>
        <a:p>
          <a:endParaRPr lang="ru-RU" sz="800" dirty="0" smtClean="0"/>
        </a:p>
      </dgm:t>
    </dgm:pt>
    <dgm:pt modelId="{5D53A584-CB80-4426-9445-C0D72003B7DC}" type="parTrans" cxnId="{D30F82F1-3C40-4D21-904E-EA2F574E9B2A}">
      <dgm:prSet/>
      <dgm:spPr/>
      <dgm:t>
        <a:bodyPr/>
        <a:lstStyle/>
        <a:p>
          <a:endParaRPr lang="ru-RU"/>
        </a:p>
      </dgm:t>
    </dgm:pt>
    <dgm:pt modelId="{88620729-8AEA-47BD-9532-C39A826F8EC7}" type="sibTrans" cxnId="{D30F82F1-3C40-4D21-904E-EA2F574E9B2A}">
      <dgm:prSet/>
      <dgm:spPr/>
      <dgm:t>
        <a:bodyPr/>
        <a:lstStyle/>
        <a:p>
          <a:endParaRPr lang="ru-RU"/>
        </a:p>
      </dgm:t>
    </dgm:pt>
    <dgm:pt modelId="{4801D060-C6A6-4252-947B-04D537C870F1}">
      <dgm:prSet phldrT="[Текст]" custT="1"/>
      <dgm:spPr/>
      <dgm:t>
        <a:bodyPr/>
        <a:lstStyle/>
        <a:p>
          <a:r>
            <a:rPr lang="ru-RU" sz="1000" dirty="0" smtClean="0">
              <a:solidFill>
                <a:schemeClr val="bg1"/>
              </a:solidFill>
              <a:latin typeface="+mn-lt"/>
            </a:rPr>
            <a:t>Стоимость субаренды                 1 кв. м в бизнес-инкубаторе составляет 250 рублей/мес., производственные помещения/помещения под пищевое производство - 245 рублей/мес. (возмещение стоимости расходов по электроснабжению по индивидуальному прибору учета).</a:t>
          </a:r>
          <a:endParaRPr lang="ru-RU" sz="1000" dirty="0">
            <a:solidFill>
              <a:schemeClr val="bg1"/>
            </a:solidFill>
            <a:latin typeface="+mn-lt"/>
          </a:endParaRPr>
        </a:p>
      </dgm:t>
    </dgm:pt>
    <dgm:pt modelId="{1EE0BC69-0234-44C6-A52C-AC510F5784E1}" type="parTrans" cxnId="{D03F5B6A-6E47-4C41-BFEF-453E09F50091}">
      <dgm:prSet/>
      <dgm:spPr/>
      <dgm:t>
        <a:bodyPr/>
        <a:lstStyle/>
        <a:p>
          <a:endParaRPr lang="ru-RU"/>
        </a:p>
      </dgm:t>
    </dgm:pt>
    <dgm:pt modelId="{2C8FC6E6-6B6D-4AD8-B9D6-3A05C746BED2}" type="sibTrans" cxnId="{D03F5B6A-6E47-4C41-BFEF-453E09F50091}">
      <dgm:prSet/>
      <dgm:spPr/>
      <dgm:t>
        <a:bodyPr/>
        <a:lstStyle/>
        <a:p>
          <a:endParaRPr lang="ru-RU"/>
        </a:p>
      </dgm:t>
    </dgm:pt>
    <dgm:pt modelId="{DC932F53-29FF-455D-9DAF-DF89ACCB89FA}">
      <dgm:prSet phldrT="[Текст]" custT="1"/>
      <dgm:spPr/>
      <dgm:t>
        <a:bodyPr/>
        <a:lstStyle/>
        <a:p>
          <a:r>
            <a:rPr lang="ru-RU" sz="1000" dirty="0" smtClean="0"/>
            <a:t>Количество рабочих мест, предоставляемых по договору на  оказание комплекса услуг по организации рабочих мест в бизнес - инкубаторе одному  СМП, </a:t>
          </a:r>
          <a:r>
            <a:rPr lang="ru-RU" sz="1000" b="1" dirty="0" smtClean="0"/>
            <a:t>не должна  превышать 8 </a:t>
          </a:r>
          <a:r>
            <a:rPr lang="ru-RU" sz="1000" dirty="0" smtClean="0"/>
            <a:t>рабочих мест.  </a:t>
          </a:r>
          <a:endParaRPr lang="ru-RU" sz="1000" dirty="0"/>
        </a:p>
      </dgm:t>
    </dgm:pt>
    <dgm:pt modelId="{C3965F9F-EFB1-4CBD-B9C1-0BAB0B28DD40}" type="parTrans" cxnId="{F1DA935A-09B7-495F-80E5-10C0C69081B7}">
      <dgm:prSet/>
      <dgm:spPr/>
      <dgm:t>
        <a:bodyPr/>
        <a:lstStyle/>
        <a:p>
          <a:endParaRPr lang="ru-RU"/>
        </a:p>
      </dgm:t>
    </dgm:pt>
    <dgm:pt modelId="{5385DF23-6FE9-407F-81B6-663061B316F5}" type="sibTrans" cxnId="{F1DA935A-09B7-495F-80E5-10C0C69081B7}">
      <dgm:prSet/>
      <dgm:spPr/>
      <dgm:t>
        <a:bodyPr/>
        <a:lstStyle/>
        <a:p>
          <a:endParaRPr lang="ru-RU"/>
        </a:p>
      </dgm:t>
    </dgm:pt>
    <dgm:pt modelId="{FFC0FB5C-FE0A-4780-8C5E-4DEDAA168DFA}">
      <dgm:prSet phldrT="[Текст]" custT="1"/>
      <dgm:spPr/>
      <dgm:t>
        <a:bodyPr/>
        <a:lstStyle/>
        <a:p>
          <a:r>
            <a:rPr lang="ru-RU" sz="1000" dirty="0" smtClean="0">
              <a:solidFill>
                <a:schemeClr val="bg1"/>
              </a:solidFill>
              <a:latin typeface="+mn-lt"/>
            </a:rPr>
            <a:t>Оказание комплекса услуг по организации рабочих мест в бизнес – инкубаторе: 1 место 3100 рублей/мес.</a:t>
          </a:r>
        </a:p>
        <a:p>
          <a:r>
            <a:rPr lang="ru-RU" sz="1000" dirty="0" smtClean="0">
              <a:solidFill>
                <a:schemeClr val="bg1"/>
              </a:solidFill>
              <a:latin typeface="+mn-lt"/>
            </a:rPr>
            <a:t>Предоставление оборудованного рабочего места</a:t>
          </a:r>
          <a:endParaRPr lang="ru-RU" sz="1000" dirty="0">
            <a:solidFill>
              <a:schemeClr val="bg1"/>
            </a:solidFill>
            <a:latin typeface="+mn-lt"/>
          </a:endParaRPr>
        </a:p>
      </dgm:t>
    </dgm:pt>
    <dgm:pt modelId="{DD15D24B-9874-473B-8145-811A8FBC0A62}" type="parTrans" cxnId="{9D57048D-BE1A-4BD3-97A6-82D05AB9376D}">
      <dgm:prSet/>
      <dgm:spPr/>
      <dgm:t>
        <a:bodyPr/>
        <a:lstStyle/>
        <a:p>
          <a:endParaRPr lang="ru-RU"/>
        </a:p>
      </dgm:t>
    </dgm:pt>
    <dgm:pt modelId="{FBCA4FE6-3789-4058-A219-C5374B1B87D0}" type="sibTrans" cxnId="{9D57048D-BE1A-4BD3-97A6-82D05AB9376D}">
      <dgm:prSet/>
      <dgm:spPr/>
      <dgm:t>
        <a:bodyPr/>
        <a:lstStyle/>
        <a:p>
          <a:endParaRPr lang="ru-RU"/>
        </a:p>
      </dgm:t>
    </dgm:pt>
    <dgm:pt modelId="{1A47FFFC-082E-4FA8-8698-956ECCFDB684}" type="pres">
      <dgm:prSet presAssocID="{EDC5198E-955E-4D47-ACE7-6211DCAE1979}" presName="matrix" presStyleCnt="0">
        <dgm:presLayoutVars>
          <dgm:chMax val="1"/>
          <dgm:dir/>
          <dgm:resizeHandles val="exact"/>
        </dgm:presLayoutVars>
      </dgm:prSet>
      <dgm:spPr/>
      <dgm:t>
        <a:bodyPr/>
        <a:lstStyle/>
        <a:p>
          <a:endParaRPr lang="ru-RU"/>
        </a:p>
      </dgm:t>
    </dgm:pt>
    <dgm:pt modelId="{754D06D7-CC16-4D99-91FE-9C5CEA3EE8BE}" type="pres">
      <dgm:prSet presAssocID="{EDC5198E-955E-4D47-ACE7-6211DCAE1979}" presName="axisShape" presStyleLbl="bgShp" presStyleIdx="0" presStyleCnt="1"/>
      <dgm:spPr/>
    </dgm:pt>
    <dgm:pt modelId="{D5240D65-55DD-43C8-BE6C-8592130CBE3C}" type="pres">
      <dgm:prSet presAssocID="{EDC5198E-955E-4D47-ACE7-6211DCAE1979}" presName="rect1" presStyleLbl="node1" presStyleIdx="0" presStyleCnt="4">
        <dgm:presLayoutVars>
          <dgm:chMax val="0"/>
          <dgm:chPref val="0"/>
          <dgm:bulletEnabled val="1"/>
        </dgm:presLayoutVars>
      </dgm:prSet>
      <dgm:spPr/>
      <dgm:t>
        <a:bodyPr/>
        <a:lstStyle/>
        <a:p>
          <a:endParaRPr lang="ru-RU"/>
        </a:p>
      </dgm:t>
    </dgm:pt>
    <dgm:pt modelId="{9B707622-8369-413D-8899-49E213C663C8}" type="pres">
      <dgm:prSet presAssocID="{EDC5198E-955E-4D47-ACE7-6211DCAE1979}" presName="rect2" presStyleLbl="node1" presStyleIdx="1" presStyleCnt="4">
        <dgm:presLayoutVars>
          <dgm:chMax val="0"/>
          <dgm:chPref val="0"/>
          <dgm:bulletEnabled val="1"/>
        </dgm:presLayoutVars>
      </dgm:prSet>
      <dgm:spPr/>
      <dgm:t>
        <a:bodyPr/>
        <a:lstStyle/>
        <a:p>
          <a:endParaRPr lang="ru-RU"/>
        </a:p>
      </dgm:t>
    </dgm:pt>
    <dgm:pt modelId="{74A95570-B84F-4F58-8914-E9F3488610B2}" type="pres">
      <dgm:prSet presAssocID="{EDC5198E-955E-4D47-ACE7-6211DCAE1979}" presName="rect3" presStyleLbl="node1" presStyleIdx="2" presStyleCnt="4">
        <dgm:presLayoutVars>
          <dgm:chMax val="0"/>
          <dgm:chPref val="0"/>
          <dgm:bulletEnabled val="1"/>
        </dgm:presLayoutVars>
      </dgm:prSet>
      <dgm:spPr/>
      <dgm:t>
        <a:bodyPr/>
        <a:lstStyle/>
        <a:p>
          <a:endParaRPr lang="ru-RU"/>
        </a:p>
      </dgm:t>
    </dgm:pt>
    <dgm:pt modelId="{0B629CF7-0B1D-47D1-9245-A065B9D9417D}" type="pres">
      <dgm:prSet presAssocID="{EDC5198E-955E-4D47-ACE7-6211DCAE1979}" presName="rect4" presStyleLbl="node1" presStyleIdx="3" presStyleCnt="4">
        <dgm:presLayoutVars>
          <dgm:chMax val="0"/>
          <dgm:chPref val="0"/>
          <dgm:bulletEnabled val="1"/>
        </dgm:presLayoutVars>
      </dgm:prSet>
      <dgm:spPr/>
      <dgm:t>
        <a:bodyPr/>
        <a:lstStyle/>
        <a:p>
          <a:endParaRPr lang="ru-RU"/>
        </a:p>
      </dgm:t>
    </dgm:pt>
  </dgm:ptLst>
  <dgm:cxnLst>
    <dgm:cxn modelId="{E5A881C2-2607-4E95-AA5E-CE0572ABA813}" type="presOf" srcId="{EDC5198E-955E-4D47-ACE7-6211DCAE1979}" destId="{1A47FFFC-082E-4FA8-8698-956ECCFDB684}" srcOrd="0" destOrd="0" presId="urn:microsoft.com/office/officeart/2005/8/layout/matrix2"/>
    <dgm:cxn modelId="{71F44724-32CB-428A-8159-28A31B16B5DF}" type="presOf" srcId="{38237D83-2017-4C10-988D-8C3E34B575A9}" destId="{D5240D65-55DD-43C8-BE6C-8592130CBE3C}" srcOrd="0" destOrd="0" presId="urn:microsoft.com/office/officeart/2005/8/layout/matrix2"/>
    <dgm:cxn modelId="{D30F82F1-3C40-4D21-904E-EA2F574E9B2A}" srcId="{EDC5198E-955E-4D47-ACE7-6211DCAE1979}" destId="{38237D83-2017-4C10-988D-8C3E34B575A9}" srcOrd="0" destOrd="0" parTransId="{5D53A584-CB80-4426-9445-C0D72003B7DC}" sibTransId="{88620729-8AEA-47BD-9532-C39A826F8EC7}"/>
    <dgm:cxn modelId="{BBFA0BA7-FC0D-4AAD-AFF3-701F13C737BC}" type="presOf" srcId="{FFC0FB5C-FE0A-4780-8C5E-4DEDAA168DFA}" destId="{0B629CF7-0B1D-47D1-9245-A065B9D9417D}" srcOrd="0" destOrd="0" presId="urn:microsoft.com/office/officeart/2005/8/layout/matrix2"/>
    <dgm:cxn modelId="{9D57048D-BE1A-4BD3-97A6-82D05AB9376D}" srcId="{EDC5198E-955E-4D47-ACE7-6211DCAE1979}" destId="{FFC0FB5C-FE0A-4780-8C5E-4DEDAA168DFA}" srcOrd="3" destOrd="0" parTransId="{DD15D24B-9874-473B-8145-811A8FBC0A62}" sibTransId="{FBCA4FE6-3789-4058-A219-C5374B1B87D0}"/>
    <dgm:cxn modelId="{87BDAF6B-0B5A-4C5D-ABB7-A7053F95D42B}" type="presOf" srcId="{4801D060-C6A6-4252-947B-04D537C870F1}" destId="{9B707622-8369-413D-8899-49E213C663C8}" srcOrd="0" destOrd="0" presId="urn:microsoft.com/office/officeart/2005/8/layout/matrix2"/>
    <dgm:cxn modelId="{D03F5B6A-6E47-4C41-BFEF-453E09F50091}" srcId="{EDC5198E-955E-4D47-ACE7-6211DCAE1979}" destId="{4801D060-C6A6-4252-947B-04D537C870F1}" srcOrd="1" destOrd="0" parTransId="{1EE0BC69-0234-44C6-A52C-AC510F5784E1}" sibTransId="{2C8FC6E6-6B6D-4AD8-B9D6-3A05C746BED2}"/>
    <dgm:cxn modelId="{5CE075D8-E250-4764-AE5E-A13C8BF80635}" type="presOf" srcId="{DC932F53-29FF-455D-9DAF-DF89ACCB89FA}" destId="{74A95570-B84F-4F58-8914-E9F3488610B2}" srcOrd="0" destOrd="0" presId="urn:microsoft.com/office/officeart/2005/8/layout/matrix2"/>
    <dgm:cxn modelId="{F1DA935A-09B7-495F-80E5-10C0C69081B7}" srcId="{EDC5198E-955E-4D47-ACE7-6211DCAE1979}" destId="{DC932F53-29FF-455D-9DAF-DF89ACCB89FA}" srcOrd="2" destOrd="0" parTransId="{C3965F9F-EFB1-4CBD-B9C1-0BAB0B28DD40}" sibTransId="{5385DF23-6FE9-407F-81B6-663061B316F5}"/>
    <dgm:cxn modelId="{8249C030-6ED1-4B25-81C1-C6C05B9B020B}" type="presParOf" srcId="{1A47FFFC-082E-4FA8-8698-956ECCFDB684}" destId="{754D06D7-CC16-4D99-91FE-9C5CEA3EE8BE}" srcOrd="0" destOrd="0" presId="urn:microsoft.com/office/officeart/2005/8/layout/matrix2"/>
    <dgm:cxn modelId="{3FE006DB-2170-4E35-AE5D-C5C1A77F1E11}" type="presParOf" srcId="{1A47FFFC-082E-4FA8-8698-956ECCFDB684}" destId="{D5240D65-55DD-43C8-BE6C-8592130CBE3C}" srcOrd="1" destOrd="0" presId="urn:microsoft.com/office/officeart/2005/8/layout/matrix2"/>
    <dgm:cxn modelId="{4F1396EF-3A21-461B-B5BF-7D0A4F7E4FF8}" type="presParOf" srcId="{1A47FFFC-082E-4FA8-8698-956ECCFDB684}" destId="{9B707622-8369-413D-8899-49E213C663C8}" srcOrd="2" destOrd="0" presId="urn:microsoft.com/office/officeart/2005/8/layout/matrix2"/>
    <dgm:cxn modelId="{821916D2-208C-4A46-928D-3FE353DF3D74}" type="presParOf" srcId="{1A47FFFC-082E-4FA8-8698-956ECCFDB684}" destId="{74A95570-B84F-4F58-8914-E9F3488610B2}" srcOrd="3" destOrd="0" presId="urn:microsoft.com/office/officeart/2005/8/layout/matrix2"/>
    <dgm:cxn modelId="{AD172E75-5BCE-4874-B73B-647F9569CC92}" type="presParOf" srcId="{1A47FFFC-082E-4FA8-8698-956ECCFDB684}" destId="{0B629CF7-0B1D-47D1-9245-A065B9D9417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2EA4-58E8-4D78-A937-17DE2D5A89EE}">
      <dsp:nvSpPr>
        <dsp:cNvPr id="0" name=""/>
        <dsp:cNvSpPr/>
      </dsp:nvSpPr>
      <dsp:spPr>
        <a:xfrm>
          <a:off x="2223" y="108227"/>
          <a:ext cx="1979142" cy="791657"/>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b="1" kern="1200" dirty="0" smtClean="0"/>
            <a:t>Алексин</a:t>
          </a:r>
          <a:endParaRPr lang="ru-RU" sz="1600" b="1" kern="1200" dirty="0"/>
        </a:p>
      </dsp:txBody>
      <dsp:txXfrm>
        <a:off x="398052" y="108227"/>
        <a:ext cx="1187485" cy="791657"/>
      </dsp:txXfrm>
    </dsp:sp>
    <dsp:sp modelId="{DF0E50BB-DD21-4094-9270-FA585EC276C6}">
      <dsp:nvSpPr>
        <dsp:cNvPr id="0" name=""/>
        <dsp:cNvSpPr/>
      </dsp:nvSpPr>
      <dsp:spPr>
        <a:xfrm>
          <a:off x="1783452" y="108227"/>
          <a:ext cx="1979142" cy="79165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b="1" kern="1200" dirty="0" smtClean="0"/>
            <a:t>Белев</a:t>
          </a:r>
          <a:endParaRPr lang="ru-RU" sz="1600" b="1" kern="1200" dirty="0"/>
        </a:p>
      </dsp:txBody>
      <dsp:txXfrm>
        <a:off x="2179281" y="108227"/>
        <a:ext cx="1187485" cy="791657"/>
      </dsp:txXfrm>
    </dsp:sp>
    <dsp:sp modelId="{AF194545-25DD-45AF-8796-A389C8C70158}">
      <dsp:nvSpPr>
        <dsp:cNvPr id="0" name=""/>
        <dsp:cNvSpPr/>
      </dsp:nvSpPr>
      <dsp:spPr>
        <a:xfrm>
          <a:off x="3564680" y="108227"/>
          <a:ext cx="1979142" cy="79165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b="1" kern="1200" dirty="0" smtClean="0"/>
            <a:t>Ефремов</a:t>
          </a:r>
          <a:endParaRPr lang="ru-RU" sz="1600" b="1" kern="1200" dirty="0"/>
        </a:p>
      </dsp:txBody>
      <dsp:txXfrm>
        <a:off x="3960509" y="108227"/>
        <a:ext cx="1187485" cy="791657"/>
      </dsp:txXfrm>
    </dsp:sp>
    <dsp:sp modelId="{8D879CE4-EDE7-4FD7-9915-48C65F38DA8A}">
      <dsp:nvSpPr>
        <dsp:cNvPr id="0" name=""/>
        <dsp:cNvSpPr/>
      </dsp:nvSpPr>
      <dsp:spPr>
        <a:xfrm>
          <a:off x="5345909" y="108227"/>
          <a:ext cx="1979142" cy="79165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b="1" kern="1200" dirty="0" smtClean="0"/>
            <a:t>Суворов</a:t>
          </a:r>
          <a:endParaRPr lang="ru-RU" sz="1600" b="1" kern="1200" dirty="0"/>
        </a:p>
      </dsp:txBody>
      <dsp:txXfrm>
        <a:off x="5741738" y="108227"/>
        <a:ext cx="1187485" cy="791657"/>
      </dsp:txXfrm>
    </dsp:sp>
    <dsp:sp modelId="{11291D9A-C131-4C99-848F-CEEE3380E03F}">
      <dsp:nvSpPr>
        <dsp:cNvPr id="0" name=""/>
        <dsp:cNvSpPr/>
      </dsp:nvSpPr>
      <dsp:spPr>
        <a:xfrm>
          <a:off x="7127137" y="108227"/>
          <a:ext cx="1979142" cy="791657"/>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lumMod val="95000"/>
                  <a:lumOff val="5000"/>
                </a:schemeClr>
              </a:solidFill>
            </a:rPr>
            <a:t>поселок</a:t>
          </a:r>
          <a:br>
            <a:rPr lang="ru-RU" sz="1300" b="1" kern="1200" dirty="0" smtClean="0">
              <a:solidFill>
                <a:schemeClr val="tx1">
                  <a:lumMod val="95000"/>
                  <a:lumOff val="5000"/>
                </a:schemeClr>
              </a:solidFill>
            </a:rPr>
          </a:br>
          <a:r>
            <a:rPr lang="ru-RU" sz="1200" b="1" kern="1200" dirty="0" smtClean="0">
              <a:solidFill>
                <a:schemeClr val="tx1">
                  <a:lumMod val="95000"/>
                  <a:lumOff val="5000"/>
                </a:schemeClr>
              </a:solidFill>
            </a:rPr>
            <a:t>Первомайский</a:t>
          </a:r>
          <a:endParaRPr lang="ru-RU" sz="1200" b="1" kern="1200" dirty="0">
            <a:solidFill>
              <a:schemeClr val="tx1">
                <a:lumMod val="95000"/>
                <a:lumOff val="5000"/>
              </a:schemeClr>
            </a:solidFill>
          </a:endParaRPr>
        </a:p>
      </dsp:txBody>
      <dsp:txXfrm>
        <a:off x="7522966" y="108227"/>
        <a:ext cx="1187485" cy="791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355C231-BA30-4ABB-8235-45FC457F50D4}" type="datetimeFigureOut">
              <a:rPr lang="ru-RU" smtClean="0"/>
              <a:t>27.09.2018</a:t>
            </a:fld>
            <a:endParaRPr lang="ru-RU"/>
          </a:p>
        </p:txBody>
      </p:sp>
      <p:sp>
        <p:nvSpPr>
          <p:cNvPr id="4" name="Образ слайда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F28014B-F608-4CD4-9395-0479D6376AA8}" type="slidenum">
              <a:rPr lang="ru-RU" smtClean="0"/>
              <a:t>‹#›</a:t>
            </a:fld>
            <a:endParaRPr lang="ru-RU"/>
          </a:p>
        </p:txBody>
      </p:sp>
    </p:spTree>
    <p:extLst>
      <p:ext uri="{BB962C8B-B14F-4D97-AF65-F5344CB8AC3E}">
        <p14:creationId xmlns:p14="http://schemas.microsoft.com/office/powerpoint/2010/main" val="227437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28014B-F608-4CD4-9395-0479D6376AA8}" type="slidenum">
              <a:rPr lang="ru-RU" smtClean="0"/>
              <a:t>2</a:t>
            </a:fld>
            <a:endParaRPr lang="ru-RU"/>
          </a:p>
        </p:txBody>
      </p:sp>
    </p:spTree>
    <p:extLst>
      <p:ext uri="{BB962C8B-B14F-4D97-AF65-F5344CB8AC3E}">
        <p14:creationId xmlns:p14="http://schemas.microsoft.com/office/powerpoint/2010/main" val="373710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28014B-F608-4CD4-9395-0479D6376AA8}" type="slidenum">
              <a:rPr lang="ru-RU" smtClean="0"/>
              <a:t>4</a:t>
            </a:fld>
            <a:endParaRPr lang="ru-RU"/>
          </a:p>
        </p:txBody>
      </p:sp>
    </p:spTree>
    <p:extLst>
      <p:ext uri="{BB962C8B-B14F-4D97-AF65-F5344CB8AC3E}">
        <p14:creationId xmlns:p14="http://schemas.microsoft.com/office/powerpoint/2010/main" val="115434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28014B-F608-4CD4-9395-0479D6376AA8}" type="slidenum">
              <a:rPr lang="ru-RU" smtClean="0"/>
              <a:t>5</a:t>
            </a:fld>
            <a:endParaRPr lang="ru-RU"/>
          </a:p>
        </p:txBody>
      </p:sp>
    </p:spTree>
    <p:extLst>
      <p:ext uri="{BB962C8B-B14F-4D97-AF65-F5344CB8AC3E}">
        <p14:creationId xmlns:p14="http://schemas.microsoft.com/office/powerpoint/2010/main" val="115434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28014B-F608-4CD4-9395-0479D6376AA8}" type="slidenum">
              <a:rPr lang="ru-RU" smtClean="0"/>
              <a:t>6</a:t>
            </a:fld>
            <a:endParaRPr lang="ru-RU"/>
          </a:p>
        </p:txBody>
      </p:sp>
    </p:spTree>
    <p:extLst>
      <p:ext uri="{BB962C8B-B14F-4D97-AF65-F5344CB8AC3E}">
        <p14:creationId xmlns:p14="http://schemas.microsoft.com/office/powerpoint/2010/main" val="28736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27.09.2018</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4.png"/><Relationship Id="rId7" Type="http://schemas.openxmlformats.org/officeDocument/2006/relationships/diagramData" Target="../diagrams/data2.xml"/><Relationship Id="rId12"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diagramDrawing" Target="../diagrams/drawing2.xml"/><Relationship Id="rId5" Type="http://schemas.openxmlformats.org/officeDocument/2006/relationships/image" Target="../media/image26.png"/><Relationship Id="rId10" Type="http://schemas.openxmlformats.org/officeDocument/2006/relationships/diagramColors" Target="../diagrams/colors2.xml"/><Relationship Id="rId4" Type="http://schemas.openxmlformats.org/officeDocument/2006/relationships/image" Target="../media/image25.png"/><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orpmsp.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Герб обл пол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926" y="267494"/>
            <a:ext cx="936104" cy="132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71800" y="1635646"/>
            <a:ext cx="3204356" cy="461665"/>
          </a:xfrm>
          <a:prstGeom prst="rect">
            <a:avLst/>
          </a:prstGeom>
          <a:noFill/>
        </p:spPr>
        <p:txBody>
          <a:bodyPr wrap="square" rtlCol="0">
            <a:spAutoFit/>
          </a:bodyPr>
          <a:lstStyle/>
          <a:p>
            <a:pPr algn="ctr"/>
            <a:r>
              <a:rPr lang="ru-RU" sz="2400" b="1" dirty="0" smtClean="0">
                <a:solidFill>
                  <a:srgbClr val="FF0000"/>
                </a:solidFill>
              </a:rPr>
              <a:t>ТУЛЬСКАЯ ОБЛАСТЬ</a:t>
            </a:r>
            <a:endParaRPr lang="ru-RU" sz="2400" b="1" dirty="0">
              <a:solidFill>
                <a:srgbClr val="FF0000"/>
              </a:solidFill>
            </a:endParaRPr>
          </a:p>
        </p:txBody>
      </p:sp>
      <p:sp>
        <p:nvSpPr>
          <p:cNvPr id="7" name="TextBox 6"/>
          <p:cNvSpPr txBox="1"/>
          <p:nvPr/>
        </p:nvSpPr>
        <p:spPr>
          <a:xfrm>
            <a:off x="251520" y="2139702"/>
            <a:ext cx="8410327" cy="2123658"/>
          </a:xfrm>
          <a:prstGeom prst="rect">
            <a:avLst/>
          </a:prstGeom>
          <a:noFill/>
        </p:spPr>
        <p:txBody>
          <a:bodyPr wrap="square" rtlCol="0">
            <a:spAutoFit/>
          </a:bodyPr>
          <a:lstStyle/>
          <a:p>
            <a:pPr algn="ctr"/>
            <a:r>
              <a:rPr lang="ru-RU" sz="2800" b="1" dirty="0">
                <a:solidFill>
                  <a:srgbClr val="0070C0"/>
                </a:solidFill>
              </a:rPr>
              <a:t>Государственная поддержка субъектов малого и среднего предпринимательства в Тульской </a:t>
            </a:r>
            <a:r>
              <a:rPr lang="ru-RU" sz="2800" b="1" dirty="0" smtClean="0">
                <a:solidFill>
                  <a:srgbClr val="0070C0"/>
                </a:solidFill>
              </a:rPr>
              <a:t>области</a:t>
            </a:r>
          </a:p>
          <a:p>
            <a:pPr algn="ctr"/>
            <a:r>
              <a:rPr lang="ru-RU" sz="2800" b="1" dirty="0" smtClean="0">
                <a:solidFill>
                  <a:srgbClr val="0070C0"/>
                </a:solidFill>
              </a:rPr>
              <a:t>в 2018 году </a:t>
            </a:r>
            <a:endParaRPr lang="ru-RU" sz="2800" dirty="0">
              <a:solidFill>
                <a:srgbClr val="0070C0"/>
              </a:solidFill>
            </a:endParaRPr>
          </a:p>
          <a:p>
            <a:pPr algn="ctr"/>
            <a:endParaRPr lang="ru-RU" sz="1200" b="1" dirty="0" smtClean="0">
              <a:solidFill>
                <a:srgbClr val="0070C0"/>
              </a:solidFill>
            </a:endParaRPr>
          </a:p>
          <a:p>
            <a:pPr algn="r"/>
            <a:endParaRPr lang="ru-RU" b="1" dirty="0" smtClean="0">
              <a:solidFill>
                <a:srgbClr val="0070C0"/>
              </a:solidFill>
            </a:endParaRPr>
          </a:p>
          <a:p>
            <a:pPr algn="r"/>
            <a:endParaRPr lang="ru-RU" b="1" dirty="0">
              <a:solidFill>
                <a:srgbClr val="0070C0"/>
              </a:solidFill>
            </a:endParaRPr>
          </a:p>
        </p:txBody>
      </p:sp>
      <p:cxnSp>
        <p:nvCxnSpPr>
          <p:cNvPr id="5" name="Прямая соединительная линия 4"/>
          <p:cNvCxnSpPr/>
          <p:nvPr/>
        </p:nvCxnSpPr>
        <p:spPr>
          <a:xfrm>
            <a:off x="1115616" y="4083918"/>
            <a:ext cx="74888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521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8" name="TextBox 7"/>
          <p:cNvSpPr txBox="1"/>
          <p:nvPr/>
        </p:nvSpPr>
        <p:spPr>
          <a:xfrm>
            <a:off x="3923928" y="137409"/>
            <a:ext cx="5061764" cy="369332"/>
          </a:xfrm>
          <a:prstGeom prst="rect">
            <a:avLst/>
          </a:prstGeom>
          <a:noFill/>
        </p:spPr>
        <p:txBody>
          <a:bodyPr wrap="square" rtlCol="0">
            <a:spAutoFit/>
          </a:bodyPr>
          <a:lstStyle/>
          <a:p>
            <a:pPr algn="r"/>
            <a:r>
              <a:rPr lang="ru-RU" b="1" i="1" dirty="0" smtClean="0">
                <a:solidFill>
                  <a:schemeClr val="bg1"/>
                </a:solidFill>
              </a:rPr>
              <a:t>ЛЬГОТНЫЙ ЛИЗИНГ. КЛЮЧЕВЫЕ УСЛОВИЯ.</a:t>
            </a:r>
            <a:endParaRPr lang="ru-RU" b="1" i="1" dirty="0">
              <a:solidFill>
                <a:schemeClr val="bg1"/>
              </a:solidFill>
            </a:endParaRPr>
          </a:p>
        </p:txBody>
      </p:sp>
      <p:sp>
        <p:nvSpPr>
          <p:cNvPr id="5" name="Прямоугольник 4"/>
          <p:cNvSpPr/>
          <p:nvPr/>
        </p:nvSpPr>
        <p:spPr>
          <a:xfrm>
            <a:off x="179511" y="675544"/>
            <a:ext cx="8649271" cy="1200329"/>
          </a:xfrm>
          <a:prstGeom prst="rect">
            <a:avLst/>
          </a:prstGeom>
        </p:spPr>
        <p:txBody>
          <a:bodyPr wrap="square">
            <a:spAutoFit/>
          </a:bodyPr>
          <a:lstStyle/>
          <a:p>
            <a:pPr marL="285750" indent="-285750">
              <a:buClr>
                <a:srgbClr val="0070C0"/>
              </a:buClr>
              <a:buFont typeface="Wingdings" panose="05000000000000000000" pitchFamily="2" charset="2"/>
              <a:buChar char="q"/>
            </a:pPr>
            <a:r>
              <a:rPr lang="ru-RU" b="1" dirty="0">
                <a:solidFill>
                  <a:srgbClr val="0070C0"/>
                </a:solidFill>
                <a:latin typeface="+mj-lt"/>
              </a:rPr>
              <a:t>Программа </a:t>
            </a:r>
            <a:r>
              <a:rPr lang="ru-RU" b="1" dirty="0">
                <a:solidFill>
                  <a:srgbClr val="0070C0"/>
                </a:solidFill>
              </a:rPr>
              <a:t>АО «</a:t>
            </a:r>
            <a:r>
              <a:rPr lang="ru-RU" b="1" dirty="0" smtClean="0">
                <a:solidFill>
                  <a:srgbClr val="0070C0"/>
                </a:solidFill>
              </a:rPr>
              <a:t>Федеральная корпорация </a:t>
            </a:r>
            <a:r>
              <a:rPr lang="ru-RU" b="1" dirty="0">
                <a:solidFill>
                  <a:srgbClr val="0070C0"/>
                </a:solidFill>
              </a:rPr>
              <a:t>по развитию малого и среднего предпринимательства</a:t>
            </a:r>
            <a:r>
              <a:rPr lang="ru-RU" b="1" dirty="0" smtClean="0">
                <a:solidFill>
                  <a:srgbClr val="0070C0"/>
                </a:solidFill>
              </a:rPr>
              <a:t>» </a:t>
            </a:r>
            <a:r>
              <a:rPr lang="ru-RU" dirty="0">
                <a:solidFill>
                  <a:srgbClr val="0070C0"/>
                </a:solidFill>
                <a:latin typeface="+mj-lt"/>
              </a:rPr>
              <a:t>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solidFill>
                  <a:srgbClr val="0070C0"/>
                </a:solidFill>
                <a:latin typeface="+mj-lt"/>
              </a:rPr>
              <a:t>)</a:t>
            </a:r>
            <a:endParaRPr lang="ru-RU" dirty="0">
              <a:solidFill>
                <a:srgbClr val="0070C0"/>
              </a:solidFill>
              <a:latin typeface="+mj-lt"/>
            </a:endParaRPr>
          </a:p>
        </p:txBody>
      </p:sp>
      <p:graphicFrame>
        <p:nvGraphicFramePr>
          <p:cNvPr id="69" name="Таблица 68"/>
          <p:cNvGraphicFramePr>
            <a:graphicFrameLocks noGrp="1"/>
          </p:cNvGraphicFramePr>
          <p:nvPr>
            <p:extLst>
              <p:ext uri="{D42A27DB-BD31-4B8C-83A1-F6EECF244321}">
                <p14:modId xmlns:p14="http://schemas.microsoft.com/office/powerpoint/2010/main" val="650133198"/>
              </p:ext>
            </p:extLst>
          </p:nvPr>
        </p:nvGraphicFramePr>
        <p:xfrm>
          <a:off x="235105" y="2447131"/>
          <a:ext cx="3760831" cy="1996827"/>
        </p:xfrm>
        <a:graphic>
          <a:graphicData uri="http://schemas.openxmlformats.org/drawingml/2006/table">
            <a:tbl>
              <a:tblPr>
                <a:tableStyleId>{5C22544A-7EE6-4342-B048-85BDC9FD1C3A}</a:tableStyleId>
              </a:tblPr>
              <a:tblGrid>
                <a:gridCol w="1176500">
                  <a:extLst>
                    <a:ext uri="{9D8B030D-6E8A-4147-A177-3AD203B41FA5}">
                      <a16:colId xmlns="" xmlns:a16="http://schemas.microsoft.com/office/drawing/2014/main" val="2985683231"/>
                    </a:ext>
                  </a:extLst>
                </a:gridCol>
                <a:gridCol w="2584331">
                  <a:extLst>
                    <a:ext uri="{9D8B030D-6E8A-4147-A177-3AD203B41FA5}">
                      <a16:colId xmlns="" xmlns:a16="http://schemas.microsoft.com/office/drawing/2014/main" val="1334048016"/>
                    </a:ext>
                  </a:extLst>
                </a:gridCol>
              </a:tblGrid>
              <a:tr h="517522">
                <a:tc>
                  <a:txBody>
                    <a:bodyPr/>
                    <a:lstStyle/>
                    <a:p>
                      <a:pPr marL="88900" indent="0" algn="l" defTabSz="1093324" rtl="0" eaLnBrk="1" fontAlgn="b" latinLnBrk="0" hangingPunct="1">
                        <a:spcAft>
                          <a:spcPts val="0"/>
                        </a:spcAft>
                      </a:pPr>
                      <a:r>
                        <a:rPr lang="ru-RU" sz="1100" kern="1200" dirty="0" smtClean="0">
                          <a:solidFill>
                            <a:schemeClr val="dk1"/>
                          </a:solidFill>
                          <a:effectLst/>
                          <a:latin typeface="+mn-lt"/>
                          <a:ea typeface="Times New Roman" panose="02020603050405020304" pitchFamily="18" charset="0"/>
                          <a:cs typeface="+mn-cs"/>
                        </a:rPr>
                        <a:t>Процентная ставка </a:t>
                      </a:r>
                      <a:endParaRPr lang="ru-RU" sz="1100" kern="1200" dirty="0">
                        <a:solidFill>
                          <a:schemeClr val="dk1"/>
                        </a:solidFill>
                        <a:effectLst/>
                        <a:latin typeface="+mn-lt"/>
                        <a:ea typeface="Times New Roman" panose="02020603050405020304" pitchFamily="18" charset="0"/>
                        <a:cs typeface="+mn-cs"/>
                      </a:endParaRPr>
                    </a:p>
                  </a:txBody>
                  <a:tcPr marL="36000" marR="36000" marT="36000" marB="36000" anchor="ctr">
                    <a:lnB w="28575" cap="flat" cmpd="sng" algn="ctr">
                      <a:solidFill>
                        <a:schemeClr val="bg1"/>
                      </a:solidFill>
                      <a:prstDash val="solid"/>
                      <a:round/>
                      <a:headEnd type="none" w="med" len="med"/>
                      <a:tailEnd type="none" w="med" len="med"/>
                    </a:lnB>
                    <a:solidFill>
                      <a:srgbClr val="E7F5FE"/>
                    </a:solidFill>
                  </a:tcPr>
                </a:tc>
                <a:tc>
                  <a:txBody>
                    <a:bodyPr/>
                    <a:lstStyle/>
                    <a:p>
                      <a:pPr algn="l" fontAlgn="b"/>
                      <a:r>
                        <a:rPr lang="ru-RU" sz="1100" b="1" i="0" u="none" strike="noStrike" dirty="0" smtClean="0">
                          <a:solidFill>
                            <a:srgbClr val="000000"/>
                          </a:solidFill>
                          <a:effectLst/>
                          <a:latin typeface="+mn-lt"/>
                        </a:rPr>
                        <a:t>6% </a:t>
                      </a:r>
                      <a:r>
                        <a:rPr lang="ru-RU" sz="1100" b="0" i="0" u="none" strike="noStrike" dirty="0" smtClean="0">
                          <a:solidFill>
                            <a:srgbClr val="000000"/>
                          </a:solidFill>
                          <a:effectLst/>
                          <a:latin typeface="+mn-lt"/>
                        </a:rPr>
                        <a:t>годовых - для российского оборудования</a:t>
                      </a:r>
                    </a:p>
                    <a:p>
                      <a:pPr algn="l" fontAlgn="b"/>
                      <a:r>
                        <a:rPr lang="ru-RU" sz="1100" b="1" i="0" u="none" strike="noStrike" dirty="0" smtClean="0">
                          <a:solidFill>
                            <a:srgbClr val="000000"/>
                          </a:solidFill>
                          <a:effectLst/>
                          <a:latin typeface="+mn-lt"/>
                        </a:rPr>
                        <a:t>8% </a:t>
                      </a:r>
                      <a:r>
                        <a:rPr lang="ru-RU" sz="1100" b="0" i="0" u="none" strike="noStrike" dirty="0" smtClean="0">
                          <a:solidFill>
                            <a:srgbClr val="000000"/>
                          </a:solidFill>
                          <a:effectLst/>
                          <a:latin typeface="+mn-lt"/>
                        </a:rPr>
                        <a:t>годовых - для иностранного оборудования</a:t>
                      </a:r>
                    </a:p>
                  </a:txBody>
                  <a:tcPr marL="36000" marR="36000" marT="36000" marB="36000"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2122610129"/>
                  </a:ext>
                </a:extLst>
              </a:tr>
              <a:tr h="517522">
                <a:tc>
                  <a:txBody>
                    <a:bodyPr/>
                    <a:lstStyle/>
                    <a:p>
                      <a:pPr marL="88900" indent="0" algn="l" defTabSz="1093324" rtl="0" eaLnBrk="1" fontAlgn="b" latinLnBrk="0" hangingPunct="1">
                        <a:spcAft>
                          <a:spcPts val="0"/>
                        </a:spcAft>
                      </a:pPr>
                      <a:r>
                        <a:rPr lang="ru-RU" sz="1100" kern="1200" dirty="0" smtClean="0">
                          <a:solidFill>
                            <a:schemeClr val="dk1"/>
                          </a:solidFill>
                          <a:effectLst/>
                          <a:latin typeface="+mn-lt"/>
                          <a:ea typeface="Times New Roman" panose="02020603050405020304" pitchFamily="18" charset="0"/>
                          <a:cs typeface="+mn-cs"/>
                        </a:rPr>
                        <a:t>Сумма финансирования</a:t>
                      </a:r>
                      <a:endParaRPr lang="ru-RU" sz="1100" kern="1200" dirty="0">
                        <a:solidFill>
                          <a:schemeClr val="dk1"/>
                        </a:solidFill>
                        <a:effectLst/>
                        <a:latin typeface="+mn-lt"/>
                        <a:ea typeface="Times New Roman" panose="02020603050405020304" pitchFamily="18" charset="0"/>
                        <a:cs typeface="+mn-cs"/>
                      </a:endParaRPr>
                    </a:p>
                  </a:txBody>
                  <a:tcPr marL="36000" marR="36000" marT="36000" marB="360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5FE"/>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srgbClr val="000000"/>
                          </a:solidFill>
                          <a:effectLst/>
                          <a:uLnTx/>
                          <a:uFillTx/>
                          <a:latin typeface="+mn-lt"/>
                          <a:ea typeface="+mn-ea"/>
                          <a:cs typeface="+mn-cs"/>
                        </a:rPr>
                        <a:t>От 3</a:t>
                      </a:r>
                      <a:r>
                        <a:rPr kumimoji="0" lang="ru-RU" sz="1100" b="1" i="0" u="none" strike="noStrike" kern="1200" cap="none" spc="0" normalizeH="0" baseline="0" noProof="0" dirty="0" smtClean="0">
                          <a:ln>
                            <a:noFill/>
                          </a:ln>
                          <a:solidFill>
                            <a:srgbClr val="000000"/>
                          </a:solidFill>
                          <a:effectLst/>
                          <a:uLnTx/>
                          <a:uFillTx/>
                          <a:latin typeface="+mn-lt"/>
                          <a:ea typeface="+mn-ea"/>
                          <a:cs typeface="+mn-cs"/>
                        </a:rPr>
                        <a:t> млн</a:t>
                      </a:r>
                      <a:r>
                        <a:rPr kumimoji="0" lang="ru-RU" sz="1100" b="0" i="0" u="none" strike="noStrike" kern="1200" cap="none" spc="0" normalizeH="0" baseline="0" noProof="0" dirty="0" smtClean="0">
                          <a:ln>
                            <a:noFill/>
                          </a:ln>
                          <a:solidFill>
                            <a:srgbClr val="000000"/>
                          </a:solidFill>
                          <a:effectLst/>
                          <a:uLnTx/>
                          <a:uFillTx/>
                          <a:latin typeface="+mn-lt"/>
                          <a:ea typeface="+mn-ea"/>
                          <a:cs typeface="+mn-cs"/>
                        </a:rPr>
                        <a:t> рублей до </a:t>
                      </a:r>
                      <a:r>
                        <a:rPr kumimoji="0" lang="ru-RU" sz="1100" b="1" i="0" u="none" strike="noStrike" kern="1200" cap="none" spc="0" normalizeH="0" baseline="0" noProof="0" dirty="0" smtClean="0">
                          <a:ln>
                            <a:noFill/>
                          </a:ln>
                          <a:solidFill>
                            <a:srgbClr val="000000"/>
                          </a:solidFill>
                          <a:effectLst/>
                          <a:uLnTx/>
                          <a:uFillTx/>
                          <a:latin typeface="+mn-lt"/>
                          <a:ea typeface="+mn-ea"/>
                          <a:cs typeface="+mn-cs"/>
                        </a:rPr>
                        <a:t>200 млн </a:t>
                      </a:r>
                      <a:r>
                        <a:rPr kumimoji="0" lang="ru-RU" sz="1100" b="0" i="0" u="none" strike="noStrike" kern="1200" cap="none" spc="0" normalizeH="0" baseline="0" noProof="0" dirty="0" smtClean="0">
                          <a:ln>
                            <a:noFill/>
                          </a:ln>
                          <a:solidFill>
                            <a:srgbClr val="000000"/>
                          </a:solidFill>
                          <a:effectLst/>
                          <a:uLnTx/>
                          <a:uFillTx/>
                          <a:latin typeface="+mn-lt"/>
                          <a:ea typeface="+mn-ea"/>
                          <a:cs typeface="+mn-cs"/>
                        </a:rPr>
                        <a:t>рублей</a:t>
                      </a:r>
                      <a:endParaRPr kumimoji="0" lang="ru-RU" sz="11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36000" marB="3600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673520796"/>
                  </a:ext>
                </a:extLst>
              </a:tr>
              <a:tr h="310025">
                <a:tc>
                  <a:txBody>
                    <a:bodyPr/>
                    <a:lstStyle/>
                    <a:p>
                      <a:pPr>
                        <a:spcAft>
                          <a:spcPts val="0"/>
                        </a:spcAft>
                      </a:pPr>
                      <a:r>
                        <a:rPr lang="ru-RU" sz="1100" dirty="0">
                          <a:effectLst/>
                          <a:latin typeface="+mn-lt"/>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5FE"/>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100" b="1" i="0" u="none" strike="noStrike" kern="1200" cap="none" spc="0" normalizeH="0" baseline="0" noProof="0" dirty="0" smtClean="0">
                          <a:ln>
                            <a:noFill/>
                          </a:ln>
                          <a:solidFill>
                            <a:srgbClr val="000000"/>
                          </a:solidFill>
                          <a:effectLst/>
                          <a:uLnTx/>
                          <a:uFillTx/>
                          <a:latin typeface="+mn-lt"/>
                          <a:ea typeface="+mn-ea"/>
                          <a:cs typeface="+mn-cs"/>
                        </a:rPr>
                        <a:t>10%</a:t>
                      </a:r>
                      <a:r>
                        <a:rPr kumimoji="0" lang="ru-RU" sz="1100" b="0" i="0" u="none" strike="noStrike" kern="1200" cap="none" spc="0" normalizeH="0" baseline="0" noProof="0" dirty="0" smtClean="0">
                          <a:ln>
                            <a:noFill/>
                          </a:ln>
                          <a:solidFill>
                            <a:srgbClr val="000000"/>
                          </a:solidFill>
                          <a:effectLst/>
                          <a:uLnTx/>
                          <a:uFillTx/>
                          <a:latin typeface="+mn-lt"/>
                          <a:ea typeface="+mn-ea"/>
                          <a:cs typeface="+mn-cs"/>
                        </a:rPr>
                        <a:t> от стоимости предмета лизинга</a:t>
                      </a:r>
                      <a:endParaRPr kumimoji="0" lang="ru-RU" sz="11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36000" marB="3600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2954195246"/>
                  </a:ext>
                </a:extLst>
              </a:tr>
              <a:tr h="310025">
                <a:tc>
                  <a:txBody>
                    <a:bodyPr/>
                    <a:lstStyle/>
                    <a:p>
                      <a:pPr>
                        <a:spcAft>
                          <a:spcPts val="0"/>
                        </a:spcAft>
                      </a:pPr>
                      <a:r>
                        <a:rPr lang="ru-RU" sz="1100" dirty="0">
                          <a:effectLst/>
                          <a:latin typeface="+mn-lt"/>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5FE"/>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srgbClr val="000000"/>
                          </a:solidFill>
                          <a:effectLst/>
                          <a:uLnTx/>
                          <a:uFillTx/>
                          <a:latin typeface="+mn-lt"/>
                          <a:ea typeface="+mn-ea"/>
                          <a:cs typeface="+mn-cs"/>
                        </a:rPr>
                        <a:t>До 84 месяцев </a:t>
                      </a:r>
                      <a:endParaRPr kumimoji="0" lang="ru-RU" sz="11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36000" marB="3600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3394084773"/>
                  </a:ext>
                </a:extLst>
              </a:tr>
            </a:tbl>
          </a:graphicData>
        </a:graphic>
      </p:graphicFrame>
      <p:sp>
        <p:nvSpPr>
          <p:cNvPr id="70" name="TextBox 69"/>
          <p:cNvSpPr txBox="1"/>
          <p:nvPr/>
        </p:nvSpPr>
        <p:spPr>
          <a:xfrm>
            <a:off x="220799" y="1923678"/>
            <a:ext cx="3703129" cy="400110"/>
          </a:xfrm>
          <a:prstGeom prst="rect">
            <a:avLst/>
          </a:prstGeom>
          <a:solidFill>
            <a:srgbClr val="1F4E79"/>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r>
              <a:rPr lang="ru-RU" dirty="0">
                <a:solidFill>
                  <a:schemeClr val="bg1"/>
                </a:solidFill>
              </a:rPr>
              <a:t>Параметры продукта*</a:t>
            </a:r>
          </a:p>
        </p:txBody>
      </p:sp>
      <p:sp>
        <p:nvSpPr>
          <p:cNvPr id="71" name="Скругленный прямоугольник 70"/>
          <p:cNvSpPr/>
          <p:nvPr/>
        </p:nvSpPr>
        <p:spPr>
          <a:xfrm>
            <a:off x="4067944" y="2410946"/>
            <a:ext cx="4968552" cy="2609076"/>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2" name="Freeform 21"/>
          <p:cNvSpPr>
            <a:spLocks noChangeAspect="1"/>
          </p:cNvSpPr>
          <p:nvPr/>
        </p:nvSpPr>
        <p:spPr bwMode="auto">
          <a:xfrm>
            <a:off x="4317053" y="2499742"/>
            <a:ext cx="599927" cy="576064"/>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800" dirty="0">
              <a:solidFill>
                <a:srgbClr val="000000"/>
              </a:solidFill>
              <a:latin typeface="Arial Narrow" panose="020B0606020202030204" pitchFamily="34" charset="0"/>
              <a:cs typeface="Arial" pitchFamily="34" charset="0"/>
            </a:endParaRPr>
          </a:p>
        </p:txBody>
      </p:sp>
      <p:sp>
        <p:nvSpPr>
          <p:cNvPr id="73" name="Прямоугольник 72"/>
          <p:cNvSpPr/>
          <p:nvPr/>
        </p:nvSpPr>
        <p:spPr>
          <a:xfrm>
            <a:off x="5062897" y="2355726"/>
            <a:ext cx="3922796" cy="1107710"/>
          </a:xfrm>
          <a:prstGeom prst="rect">
            <a:avLst/>
          </a:prstGeom>
        </p:spPr>
        <p:txBody>
          <a:bodyPr wrap="square" lIns="72000" tIns="108000" rIns="36000" bIns="0" anchor="t">
            <a:noAutofit/>
          </a:bodyPr>
          <a:lstStyle/>
          <a:p>
            <a:pPr algn="just" defTabSz="957263">
              <a:lnSpc>
                <a:spcPct val="106000"/>
              </a:lnSpc>
              <a:spcBef>
                <a:spcPts val="300"/>
              </a:spcBef>
            </a:pPr>
            <a:r>
              <a:rPr lang="ru-RU" sz="1200" b="1" dirty="0"/>
              <a:t>Субъекты индивидуального и малого </a:t>
            </a:r>
            <a:r>
              <a:rPr lang="ru-RU" sz="1200" b="1" dirty="0" smtClean="0"/>
              <a:t>предпринимательства </a:t>
            </a:r>
            <a:r>
              <a:rPr lang="ru-RU" sz="1200" dirty="0" smtClean="0"/>
              <a:t>(ИМП)</a:t>
            </a:r>
            <a:r>
              <a:rPr lang="en-US" sz="1200" dirty="0" smtClean="0"/>
              <a:t>*</a:t>
            </a:r>
            <a:r>
              <a:rPr lang="ru-RU" sz="1200" dirty="0" smtClean="0"/>
              <a:t>*, в том числе поставщики </a:t>
            </a:r>
            <a:r>
              <a:rPr lang="ru-RU" sz="1200" dirty="0"/>
              <a:t>крупнейших заказчиков, определяемых Правительством Российской Федерации</a:t>
            </a:r>
            <a:r>
              <a:rPr lang="ru-RU" sz="1200" dirty="0" smtClean="0"/>
              <a:t>, включенные </a:t>
            </a:r>
            <a:r>
              <a:rPr lang="ru-RU" sz="1200" dirty="0"/>
              <a:t>в Единый реестр субъектов малого и среднего </a:t>
            </a:r>
            <a:r>
              <a:rPr lang="ru-RU" sz="1200" dirty="0" smtClean="0"/>
              <a:t>предпринимательства</a:t>
            </a:r>
            <a:endParaRPr lang="ru-RU" sz="1200" dirty="0"/>
          </a:p>
        </p:txBody>
      </p:sp>
      <p:sp>
        <p:nvSpPr>
          <p:cNvPr id="74" name="TextBox 73"/>
          <p:cNvSpPr txBox="1"/>
          <p:nvPr/>
        </p:nvSpPr>
        <p:spPr>
          <a:xfrm>
            <a:off x="4172211" y="3076967"/>
            <a:ext cx="936104" cy="430887"/>
          </a:xfrm>
          <a:prstGeom prst="rect">
            <a:avLst/>
          </a:prstGeom>
          <a:noFill/>
        </p:spPr>
        <p:txBody>
          <a:bodyPr wrap="square" rtlCol="0">
            <a:spAutoFit/>
          </a:bodyPr>
          <a:lstStyle/>
          <a:p>
            <a:pPr algn="ctr"/>
            <a:r>
              <a:rPr lang="ru-RU" sz="1100" b="1" dirty="0" smtClean="0">
                <a:solidFill>
                  <a:srgbClr val="1F4E79"/>
                </a:solidFill>
                <a:latin typeface="Arial Narrow" panose="020B0606020202030204" pitchFamily="34" charset="0"/>
              </a:rPr>
              <a:t>Профиль клиента</a:t>
            </a:r>
            <a:endParaRPr lang="ru-RU" sz="1100" b="1" dirty="0">
              <a:solidFill>
                <a:srgbClr val="1F4E79"/>
              </a:solidFill>
              <a:latin typeface="Arial Narrow" panose="020B0606020202030204" pitchFamily="34" charset="0"/>
            </a:endParaRPr>
          </a:p>
        </p:txBody>
      </p:sp>
      <p:sp>
        <p:nvSpPr>
          <p:cNvPr id="88" name="TextBox 87"/>
          <p:cNvSpPr txBox="1"/>
          <p:nvPr/>
        </p:nvSpPr>
        <p:spPr>
          <a:xfrm>
            <a:off x="4067944" y="1923678"/>
            <a:ext cx="4968552" cy="400110"/>
          </a:xfrm>
          <a:prstGeom prst="rect">
            <a:avLst/>
          </a:prstGeom>
          <a:solidFill>
            <a:srgbClr val="1F4E79"/>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r>
              <a:rPr lang="ru-RU" dirty="0">
                <a:solidFill>
                  <a:schemeClr val="bg1"/>
                </a:solidFill>
              </a:rPr>
              <a:t>Требования к лизингополучателю</a:t>
            </a:r>
          </a:p>
        </p:txBody>
      </p:sp>
      <p:sp>
        <p:nvSpPr>
          <p:cNvPr id="89" name="L-Shape 10"/>
          <p:cNvSpPr/>
          <p:nvPr/>
        </p:nvSpPr>
        <p:spPr>
          <a:xfrm rot="13701821">
            <a:off x="5162508" y="3689743"/>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0" name="Прямоугольник 89"/>
          <p:cNvSpPr/>
          <p:nvPr/>
        </p:nvSpPr>
        <p:spPr>
          <a:xfrm>
            <a:off x="3491880" y="3672376"/>
            <a:ext cx="1819823" cy="261610"/>
          </a:xfrm>
          <a:prstGeom prst="rect">
            <a:avLst/>
          </a:prstGeom>
        </p:spPr>
        <p:txBody>
          <a:bodyPr wrap="square">
            <a:spAutoFit/>
          </a:bodyPr>
          <a:lstStyle/>
          <a:p>
            <a:pPr algn="r" defTabSz="859536" fontAlgn="t">
              <a:spcBef>
                <a:spcPts val="200"/>
              </a:spcBef>
              <a:spcAft>
                <a:spcPts val="0"/>
              </a:spcAft>
              <a:defRPr/>
            </a:pPr>
            <a:r>
              <a:rPr lang="ru-RU" sz="1100" b="1" dirty="0">
                <a:solidFill>
                  <a:srgbClr val="1F4E79"/>
                </a:solidFill>
              </a:rPr>
              <a:t>Величина дохода</a:t>
            </a:r>
            <a:endParaRPr lang="en-US" sz="1100" b="1" dirty="0">
              <a:solidFill>
                <a:srgbClr val="1F4E79"/>
              </a:solidFill>
            </a:endParaRPr>
          </a:p>
        </p:txBody>
      </p:sp>
      <p:sp>
        <p:nvSpPr>
          <p:cNvPr id="91" name="Прямоугольник 90"/>
          <p:cNvSpPr/>
          <p:nvPr/>
        </p:nvSpPr>
        <p:spPr>
          <a:xfrm>
            <a:off x="5361733" y="3678292"/>
            <a:ext cx="1154483" cy="261610"/>
          </a:xfrm>
          <a:prstGeom prst="rect">
            <a:avLst/>
          </a:prstGeom>
        </p:spPr>
        <p:txBody>
          <a:bodyPr wrap="none">
            <a:spAutoFit/>
          </a:bodyPr>
          <a:lstStyle/>
          <a:p>
            <a:pPr lvl="0" defTabSz="859536" fontAlgn="t">
              <a:spcBef>
                <a:spcPts val="200"/>
              </a:spcBef>
              <a:spcAft>
                <a:spcPts val="0"/>
              </a:spcAft>
              <a:defRPr/>
            </a:pPr>
            <a:r>
              <a:rPr lang="ru-RU" sz="1100" dirty="0">
                <a:solidFill>
                  <a:srgbClr val="000000"/>
                </a:solidFill>
              </a:rPr>
              <a:t>До 800 млн руб.</a:t>
            </a:r>
          </a:p>
        </p:txBody>
      </p:sp>
      <p:sp>
        <p:nvSpPr>
          <p:cNvPr id="92" name="L-Shape 10"/>
          <p:cNvSpPr/>
          <p:nvPr/>
        </p:nvSpPr>
        <p:spPr>
          <a:xfrm rot="13701821">
            <a:off x="5311314" y="4354100"/>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3" name="Прямоугольник 92"/>
          <p:cNvSpPr/>
          <p:nvPr/>
        </p:nvSpPr>
        <p:spPr>
          <a:xfrm>
            <a:off x="3779912" y="4192024"/>
            <a:ext cx="1617923" cy="600164"/>
          </a:xfrm>
          <a:prstGeom prst="rect">
            <a:avLst/>
          </a:prstGeom>
        </p:spPr>
        <p:txBody>
          <a:bodyPr wrap="square">
            <a:spAutoFit/>
          </a:bodyPr>
          <a:lstStyle/>
          <a:p>
            <a:pPr algn="r" defTabSz="859536" fontAlgn="t">
              <a:spcBef>
                <a:spcPts val="200"/>
              </a:spcBef>
              <a:spcAft>
                <a:spcPts val="0"/>
              </a:spcAft>
              <a:defRPr/>
            </a:pPr>
            <a:r>
              <a:rPr lang="ru-RU" sz="1100" b="1" dirty="0">
                <a:solidFill>
                  <a:srgbClr val="1F4E79"/>
                </a:solidFill>
              </a:rPr>
              <a:t>Среднесписочная численность сотрудников</a:t>
            </a:r>
          </a:p>
        </p:txBody>
      </p:sp>
      <p:sp>
        <p:nvSpPr>
          <p:cNvPr id="94" name="Прямоугольник 93"/>
          <p:cNvSpPr/>
          <p:nvPr/>
        </p:nvSpPr>
        <p:spPr>
          <a:xfrm>
            <a:off x="5580112" y="4326364"/>
            <a:ext cx="1116011" cy="261610"/>
          </a:xfrm>
          <a:prstGeom prst="rect">
            <a:avLst/>
          </a:prstGeom>
        </p:spPr>
        <p:txBody>
          <a:bodyPr wrap="none">
            <a:spAutoFit/>
          </a:bodyPr>
          <a:lstStyle/>
          <a:p>
            <a:pPr lvl="0" defTabSz="859536" fontAlgn="t">
              <a:spcBef>
                <a:spcPts val="200"/>
              </a:spcBef>
              <a:spcAft>
                <a:spcPts val="0"/>
              </a:spcAft>
              <a:defRPr/>
            </a:pPr>
            <a:r>
              <a:rPr lang="ru-RU" sz="1100" dirty="0">
                <a:solidFill>
                  <a:srgbClr val="000000"/>
                </a:solidFill>
              </a:rPr>
              <a:t>До 100 человек</a:t>
            </a:r>
          </a:p>
        </p:txBody>
      </p:sp>
      <p:grpSp>
        <p:nvGrpSpPr>
          <p:cNvPr id="95" name="Группа 94"/>
          <p:cNvGrpSpPr/>
          <p:nvPr/>
        </p:nvGrpSpPr>
        <p:grpSpPr>
          <a:xfrm>
            <a:off x="6228184" y="4229095"/>
            <a:ext cx="2713235" cy="430887"/>
            <a:chOff x="9643864" y="7042001"/>
            <a:chExt cx="2713235" cy="430887"/>
          </a:xfrm>
        </p:grpSpPr>
        <p:sp>
          <p:nvSpPr>
            <p:cNvPr id="96" name="L-Shape 10"/>
            <p:cNvSpPr/>
            <p:nvPr/>
          </p:nvSpPr>
          <p:spPr>
            <a:xfrm rot="13701821">
              <a:off x="10914841" y="7209606"/>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7" name="Прямоугольник 96"/>
            <p:cNvSpPr/>
            <p:nvPr/>
          </p:nvSpPr>
          <p:spPr>
            <a:xfrm>
              <a:off x="9643864" y="7042001"/>
              <a:ext cx="1318871" cy="430887"/>
            </a:xfrm>
            <a:prstGeom prst="rect">
              <a:avLst/>
            </a:prstGeom>
          </p:spPr>
          <p:txBody>
            <a:bodyPr wrap="square">
              <a:spAutoFit/>
            </a:bodyPr>
            <a:lstStyle/>
            <a:p>
              <a:pPr algn="r" defTabSz="859536" fontAlgn="t">
                <a:spcBef>
                  <a:spcPts val="200"/>
                </a:spcBef>
                <a:spcAft>
                  <a:spcPts val="0"/>
                </a:spcAft>
                <a:defRPr/>
              </a:pPr>
              <a:r>
                <a:rPr lang="ru-RU" sz="1100" b="1" dirty="0">
                  <a:solidFill>
                    <a:srgbClr val="1F4E79"/>
                  </a:solidFill>
                </a:rPr>
                <a:t>Место регистрации</a:t>
              </a:r>
            </a:p>
          </p:txBody>
        </p:sp>
        <p:sp>
          <p:nvSpPr>
            <p:cNvPr id="98" name="Прямоугольник 97"/>
            <p:cNvSpPr/>
            <p:nvPr/>
          </p:nvSpPr>
          <p:spPr>
            <a:xfrm>
              <a:off x="11201013" y="7165111"/>
              <a:ext cx="1156086" cy="261610"/>
            </a:xfrm>
            <a:prstGeom prst="rect">
              <a:avLst/>
            </a:prstGeom>
          </p:spPr>
          <p:txBody>
            <a:bodyPr wrap="none">
              <a:spAutoFit/>
            </a:bodyPr>
            <a:lstStyle/>
            <a:p>
              <a:pPr lvl="0" defTabSz="859536" fontAlgn="t">
                <a:spcBef>
                  <a:spcPts val="200"/>
                </a:spcBef>
                <a:spcAft>
                  <a:spcPts val="0"/>
                </a:spcAft>
                <a:defRPr/>
              </a:pPr>
              <a:r>
                <a:rPr lang="ru-RU" sz="1100" dirty="0" smtClean="0">
                  <a:solidFill>
                    <a:srgbClr val="000000"/>
                  </a:solidFill>
                </a:rPr>
                <a:t>Резидент РФ*</a:t>
              </a:r>
              <a:r>
                <a:rPr lang="en-US" sz="1100" dirty="0" smtClean="0">
                  <a:solidFill>
                    <a:srgbClr val="000000"/>
                  </a:solidFill>
                </a:rPr>
                <a:t>*</a:t>
              </a:r>
              <a:r>
                <a:rPr lang="ru-RU" sz="1100" dirty="0" smtClean="0">
                  <a:solidFill>
                    <a:srgbClr val="000000"/>
                  </a:solidFill>
                </a:rPr>
                <a:t>*</a:t>
              </a:r>
              <a:endParaRPr lang="ru-RU" sz="1100" dirty="0">
                <a:solidFill>
                  <a:srgbClr val="000000"/>
                </a:solidFill>
              </a:endParaRPr>
            </a:p>
          </p:txBody>
        </p:sp>
      </p:grpSp>
      <p:sp>
        <p:nvSpPr>
          <p:cNvPr id="99" name="L-Shape 10"/>
          <p:cNvSpPr/>
          <p:nvPr/>
        </p:nvSpPr>
        <p:spPr>
          <a:xfrm rot="13701821">
            <a:off x="7943461" y="3694412"/>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0" name="Прямоугольник 99"/>
          <p:cNvSpPr/>
          <p:nvPr/>
        </p:nvSpPr>
        <p:spPr>
          <a:xfrm>
            <a:off x="6266445" y="3678292"/>
            <a:ext cx="1833947" cy="261610"/>
          </a:xfrm>
          <a:prstGeom prst="rect">
            <a:avLst/>
          </a:prstGeom>
        </p:spPr>
        <p:txBody>
          <a:bodyPr wrap="square">
            <a:spAutoFit/>
          </a:bodyPr>
          <a:lstStyle/>
          <a:p>
            <a:pPr algn="r" defTabSz="859536" fontAlgn="t">
              <a:spcBef>
                <a:spcPts val="200"/>
              </a:spcBef>
              <a:spcAft>
                <a:spcPts val="0"/>
              </a:spcAft>
              <a:defRPr/>
            </a:pPr>
            <a:r>
              <a:rPr lang="ru-RU" sz="1100" b="1" dirty="0">
                <a:solidFill>
                  <a:srgbClr val="1F4E79"/>
                </a:solidFill>
              </a:rPr>
              <a:t>Срок ведения бизнеса</a:t>
            </a:r>
          </a:p>
        </p:txBody>
      </p:sp>
      <p:sp>
        <p:nvSpPr>
          <p:cNvPr id="101" name="Прямоугольник 100"/>
          <p:cNvSpPr/>
          <p:nvPr/>
        </p:nvSpPr>
        <p:spPr>
          <a:xfrm>
            <a:off x="8183491" y="3687466"/>
            <a:ext cx="853005" cy="261610"/>
          </a:xfrm>
          <a:prstGeom prst="rect">
            <a:avLst/>
          </a:prstGeom>
        </p:spPr>
        <p:txBody>
          <a:bodyPr wrap="square">
            <a:spAutoFit/>
          </a:bodyPr>
          <a:lstStyle/>
          <a:p>
            <a:pPr lvl="0" defTabSz="859536" fontAlgn="t">
              <a:spcBef>
                <a:spcPts val="200"/>
              </a:spcBef>
              <a:spcAft>
                <a:spcPts val="0"/>
              </a:spcAft>
              <a:defRPr/>
            </a:pPr>
            <a:r>
              <a:rPr lang="ru-RU" sz="1100" dirty="0" smtClean="0">
                <a:solidFill>
                  <a:srgbClr val="000000"/>
                </a:solidFill>
              </a:rPr>
              <a:t>От</a:t>
            </a:r>
            <a:r>
              <a:rPr lang="en-US" sz="1100" dirty="0" smtClean="0">
                <a:solidFill>
                  <a:srgbClr val="000000"/>
                </a:solidFill>
              </a:rPr>
              <a:t> </a:t>
            </a:r>
            <a:r>
              <a:rPr lang="ru-RU" sz="1100" dirty="0" smtClean="0">
                <a:solidFill>
                  <a:srgbClr val="000000"/>
                </a:solidFill>
              </a:rPr>
              <a:t>12 мес.</a:t>
            </a:r>
            <a:endParaRPr lang="ru-RU" sz="1100" dirty="0">
              <a:solidFill>
                <a:srgbClr val="000000"/>
              </a:solidFill>
            </a:endParaRPr>
          </a:p>
        </p:txBody>
      </p:sp>
    </p:spTree>
    <p:extLst>
      <p:ext uri="{BB962C8B-B14F-4D97-AF65-F5344CB8AC3E}">
        <p14:creationId xmlns:p14="http://schemas.microsoft.com/office/powerpoint/2010/main" val="184201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12" name="Прямоугольник 11"/>
          <p:cNvSpPr/>
          <p:nvPr/>
        </p:nvSpPr>
        <p:spPr>
          <a:xfrm>
            <a:off x="335509" y="579511"/>
            <a:ext cx="6197902" cy="954107"/>
          </a:xfrm>
          <a:prstGeom prst="rect">
            <a:avLst/>
          </a:prstGeom>
          <a:solidFill>
            <a:schemeClr val="bg1"/>
          </a:solidFill>
        </p:spPr>
        <p:txBody>
          <a:bodyPr wrap="square">
            <a:spAutoFit/>
          </a:bodyPr>
          <a:lstStyle/>
          <a:p>
            <a:endParaRPr lang="ru-RU" sz="1200" dirty="0"/>
          </a:p>
          <a:p>
            <a:r>
              <a:rPr lang="ru-RU" sz="4400" b="1" dirty="0" smtClean="0">
                <a:ln w="0"/>
                <a:solidFill>
                  <a:srgbClr val="FF0000"/>
                </a:solidFill>
                <a:effectLst>
                  <a:reflection blurRad="6350" stA="53000" endA="300" endPos="35500" dir="5400000" sy="-90000" algn="bl" rotWithShape="0"/>
                </a:effectLst>
              </a:rPr>
              <a:t>НАЛОГОВЫЕ КАНИКУЛЫ</a:t>
            </a:r>
            <a:endParaRPr lang="ru-RU" sz="4400" b="1" dirty="0">
              <a:ln w="0"/>
              <a:solidFill>
                <a:srgbClr val="FF0000"/>
              </a:solidFill>
              <a:effectLst>
                <a:reflection blurRad="6350" stA="53000" endA="300" endPos="35500" dir="5400000" sy="-90000" algn="bl" rotWithShape="0"/>
              </a:effectLst>
            </a:endParaRPr>
          </a:p>
        </p:txBody>
      </p:sp>
      <p:cxnSp>
        <p:nvCxnSpPr>
          <p:cNvPr id="21" name="Прямая соединительная линия 20"/>
          <p:cNvCxnSpPr/>
          <p:nvPr/>
        </p:nvCxnSpPr>
        <p:spPr>
          <a:xfrm>
            <a:off x="251520" y="271576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35509" y="4227934"/>
            <a:ext cx="870390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3911" t="6837" r="1419" b="7958"/>
          <a:stretch/>
        </p:blipFill>
        <p:spPr>
          <a:xfrm>
            <a:off x="6513433" y="579511"/>
            <a:ext cx="2629625" cy="1587773"/>
          </a:xfrm>
          <a:prstGeom prst="rect">
            <a:avLst/>
          </a:prstGeom>
        </p:spPr>
      </p:pic>
      <p:sp>
        <p:nvSpPr>
          <p:cNvPr id="15" name="Прямоугольник 14"/>
          <p:cNvSpPr/>
          <p:nvPr/>
        </p:nvSpPr>
        <p:spPr>
          <a:xfrm>
            <a:off x="353400" y="1779662"/>
            <a:ext cx="8437200" cy="3262432"/>
          </a:xfrm>
          <a:prstGeom prst="rect">
            <a:avLst/>
          </a:prstGeom>
        </p:spPr>
        <p:txBody>
          <a:bodyPr wrap="square">
            <a:spAutoFit/>
          </a:bodyPr>
          <a:lstStyle/>
          <a:p>
            <a:pPr marL="285750" indent="-285750" fontAlgn="ctr">
              <a:buFont typeface="Wingdings" panose="05000000000000000000" pitchFamily="2" charset="2"/>
              <a:buChar char="q"/>
            </a:pPr>
            <a:r>
              <a:rPr lang="ru-RU" sz="1600" dirty="0" smtClean="0">
                <a:solidFill>
                  <a:srgbClr val="0070C0"/>
                </a:solidFill>
                <a:latin typeface="+mj-lt"/>
                <a:cs typeface="Times New Roman" panose="02020603050405020304" pitchFamily="18" charset="0"/>
              </a:rPr>
              <a:t>до </a:t>
            </a:r>
            <a:r>
              <a:rPr lang="ru-RU" sz="1600" dirty="0">
                <a:solidFill>
                  <a:srgbClr val="0070C0"/>
                </a:solidFill>
                <a:latin typeface="+mj-lt"/>
                <a:cs typeface="Times New Roman" panose="02020603050405020304" pitchFamily="18" charset="0"/>
              </a:rPr>
              <a:t>1 января 2021 </a:t>
            </a:r>
            <a:r>
              <a:rPr lang="ru-RU" sz="1600" dirty="0" smtClean="0">
                <a:solidFill>
                  <a:srgbClr val="0070C0"/>
                </a:solidFill>
                <a:latin typeface="+mj-lt"/>
                <a:cs typeface="Times New Roman" panose="02020603050405020304" pitchFamily="18" charset="0"/>
              </a:rPr>
              <a:t>года;</a:t>
            </a:r>
          </a:p>
          <a:p>
            <a:pPr marL="285750" indent="-285750" fontAlgn="ctr">
              <a:buFont typeface="Wingdings" panose="05000000000000000000" pitchFamily="2" charset="2"/>
              <a:buChar char="q"/>
            </a:pPr>
            <a:r>
              <a:rPr lang="ru-RU" sz="1600" dirty="0" smtClean="0">
                <a:solidFill>
                  <a:srgbClr val="0070C0"/>
                </a:solidFill>
                <a:latin typeface="+mj-lt"/>
                <a:cs typeface="Times New Roman" panose="02020603050405020304" pitchFamily="18" charset="0"/>
              </a:rPr>
              <a:t>на </a:t>
            </a:r>
            <a:r>
              <a:rPr lang="ru-RU" sz="1600" dirty="0">
                <a:solidFill>
                  <a:srgbClr val="0070C0"/>
                </a:solidFill>
                <a:latin typeface="+mj-lt"/>
                <a:cs typeface="Times New Roman" panose="02020603050405020304" pitchFamily="18" charset="0"/>
              </a:rPr>
              <a:t>два налоговых </a:t>
            </a:r>
            <a:r>
              <a:rPr lang="ru-RU" sz="1600" dirty="0" smtClean="0">
                <a:solidFill>
                  <a:srgbClr val="0070C0"/>
                </a:solidFill>
                <a:latin typeface="+mj-lt"/>
                <a:cs typeface="Times New Roman" panose="02020603050405020304" pitchFamily="18" charset="0"/>
              </a:rPr>
              <a:t>периода;</a:t>
            </a:r>
          </a:p>
          <a:p>
            <a:pPr marL="285750" indent="-285750" fontAlgn="ctr">
              <a:buFont typeface="Wingdings" panose="05000000000000000000" pitchFamily="2" charset="2"/>
              <a:buChar char="q"/>
            </a:pPr>
            <a:r>
              <a:rPr lang="ru-RU" sz="1600" dirty="0" smtClean="0">
                <a:solidFill>
                  <a:srgbClr val="0070C0"/>
                </a:solidFill>
                <a:latin typeface="+mj-lt"/>
                <a:cs typeface="Times New Roman" panose="02020603050405020304" pitchFamily="18" charset="0"/>
              </a:rPr>
              <a:t>для </a:t>
            </a:r>
            <a:r>
              <a:rPr lang="ru-RU" sz="1600" dirty="0">
                <a:solidFill>
                  <a:srgbClr val="0070C0"/>
                </a:solidFill>
                <a:latin typeface="+mj-lt"/>
                <a:cs typeface="Times New Roman" panose="02020603050405020304" pitchFamily="18" charset="0"/>
              </a:rPr>
              <a:t>впервые </a:t>
            </a:r>
            <a:r>
              <a:rPr lang="ru-RU" sz="1600" dirty="0" smtClean="0">
                <a:solidFill>
                  <a:srgbClr val="0070C0"/>
                </a:solidFill>
                <a:latin typeface="+mj-lt"/>
                <a:cs typeface="Times New Roman" panose="02020603050405020304" pitchFamily="18" charset="0"/>
              </a:rPr>
              <a:t>зарегистрированных ИП; </a:t>
            </a:r>
          </a:p>
          <a:p>
            <a:pPr marL="285750" indent="-285750" fontAlgn="ctr">
              <a:buFont typeface="Wingdings" panose="05000000000000000000" pitchFamily="2" charset="2"/>
              <a:buChar char="q"/>
            </a:pPr>
            <a:r>
              <a:rPr lang="ru-RU" sz="1600" dirty="0" smtClean="0">
                <a:solidFill>
                  <a:srgbClr val="0070C0"/>
                </a:solidFill>
                <a:latin typeface="+mj-lt"/>
                <a:cs typeface="Times New Roman" panose="02020603050405020304" pitchFamily="18" charset="0"/>
              </a:rPr>
              <a:t>в случае если средняя численность работников не превышает за налоговый период 15 человек;</a:t>
            </a:r>
          </a:p>
          <a:p>
            <a:pPr marL="285750" indent="-285750" fontAlgn="ctr">
              <a:buFont typeface="Wingdings" panose="05000000000000000000" pitchFamily="2" charset="2"/>
              <a:buChar char="q"/>
            </a:pPr>
            <a:r>
              <a:rPr lang="ru-RU" sz="1600" dirty="0" smtClean="0">
                <a:solidFill>
                  <a:srgbClr val="0070C0"/>
                </a:solidFill>
                <a:latin typeface="+mj-lt"/>
                <a:cs typeface="Times New Roman" panose="02020603050405020304" pitchFamily="18" charset="0"/>
              </a:rPr>
              <a:t>при </a:t>
            </a:r>
            <a:r>
              <a:rPr lang="ru-RU" sz="1600" dirty="0">
                <a:solidFill>
                  <a:srgbClr val="0070C0"/>
                </a:solidFill>
                <a:latin typeface="+mj-lt"/>
                <a:cs typeface="Times New Roman" panose="02020603050405020304" pitchFamily="18" charset="0"/>
              </a:rPr>
              <a:t>применении УСН в производственной, социальной, научной сферах и в сфере бытовых услуг </a:t>
            </a:r>
            <a:r>
              <a:rPr lang="ru-RU" sz="1600" dirty="0" smtClean="0">
                <a:solidFill>
                  <a:srgbClr val="0070C0"/>
                </a:solidFill>
                <a:latin typeface="+mj-lt"/>
                <a:cs typeface="Times New Roman" panose="02020603050405020304" pitchFamily="18" charset="0"/>
              </a:rPr>
              <a:t>населению;</a:t>
            </a:r>
          </a:p>
          <a:p>
            <a:pPr marL="285750" indent="-285750" fontAlgn="ctr">
              <a:buFont typeface="Wingdings" panose="05000000000000000000" pitchFamily="2" charset="2"/>
              <a:buChar char="q"/>
            </a:pPr>
            <a:r>
              <a:rPr lang="ru-RU" sz="1600" dirty="0" smtClean="0">
                <a:solidFill>
                  <a:srgbClr val="0070C0"/>
                </a:solidFill>
                <a:latin typeface="+mj-lt"/>
                <a:cs typeface="Times New Roman" panose="02020603050405020304" pitchFamily="18" charset="0"/>
              </a:rPr>
              <a:t>при применении ПСН </a:t>
            </a:r>
            <a:r>
              <a:rPr lang="ru-RU" sz="1600" dirty="0">
                <a:solidFill>
                  <a:srgbClr val="0070C0"/>
                </a:solidFill>
                <a:cs typeface="Times New Roman" panose="02020603050405020304" pitchFamily="18" charset="0"/>
              </a:rPr>
              <a:t>в производственной, </a:t>
            </a:r>
            <a:r>
              <a:rPr lang="ru-RU" sz="1600" dirty="0" smtClean="0">
                <a:solidFill>
                  <a:srgbClr val="0070C0"/>
                </a:solidFill>
                <a:cs typeface="Times New Roman" panose="02020603050405020304" pitchFamily="18" charset="0"/>
              </a:rPr>
              <a:t>социальной </a:t>
            </a:r>
            <a:r>
              <a:rPr lang="ru-RU" sz="1600" dirty="0">
                <a:solidFill>
                  <a:srgbClr val="0070C0"/>
                </a:solidFill>
                <a:cs typeface="Times New Roman" panose="02020603050405020304" pitchFamily="18" charset="0"/>
              </a:rPr>
              <a:t>сферах и в сфере бытовых услуг </a:t>
            </a:r>
            <a:r>
              <a:rPr lang="ru-RU" sz="1600" dirty="0" smtClean="0">
                <a:solidFill>
                  <a:srgbClr val="0070C0"/>
                </a:solidFill>
                <a:cs typeface="Times New Roman" panose="02020603050405020304" pitchFamily="18" charset="0"/>
              </a:rPr>
              <a:t>населению.</a:t>
            </a:r>
          </a:p>
          <a:p>
            <a:pPr marL="285750" indent="-285750" fontAlgn="ctr">
              <a:buFont typeface="Wingdings" panose="05000000000000000000" pitchFamily="2" charset="2"/>
              <a:buChar char="q"/>
            </a:pPr>
            <a:endParaRPr lang="ru-RU" sz="1600" dirty="0">
              <a:solidFill>
                <a:srgbClr val="0070C0"/>
              </a:solidFill>
              <a:latin typeface="+mj-lt"/>
              <a:cs typeface="Times New Roman" panose="02020603050405020304" pitchFamily="18" charset="0"/>
            </a:endParaRPr>
          </a:p>
          <a:p>
            <a:endParaRPr lang="ru-RU" sz="1000" dirty="0" smtClean="0"/>
          </a:p>
          <a:p>
            <a:pPr algn="just"/>
            <a:r>
              <a:rPr lang="ru-RU" sz="1000" dirty="0" smtClean="0"/>
              <a:t>*Закон </a:t>
            </a:r>
            <a:r>
              <a:rPr lang="ru-RU" sz="1000" dirty="0"/>
              <a:t>Тульской области от 23.04.2015 </a:t>
            </a:r>
            <a:r>
              <a:rPr lang="ru-RU" sz="1000" dirty="0" smtClean="0"/>
              <a:t>№ 2293-ЗТО "Об </a:t>
            </a:r>
            <a:r>
              <a:rPr lang="ru-RU" sz="1000" dirty="0"/>
              <a:t>установлении налоговых ставок для отдельных категорий налогоплательщиков - индивидуальных предпринимателей"</a:t>
            </a:r>
          </a:p>
          <a:p>
            <a:pPr fontAlgn="ctr"/>
            <a:endParaRPr lang="ru-RU" sz="1600" dirty="0">
              <a:solidFill>
                <a:srgbClr val="0070C0"/>
              </a:solidFill>
              <a:latin typeface="+mj-lt"/>
              <a:cs typeface="Times New Roman" panose="02020603050405020304" pitchFamily="18" charset="0"/>
            </a:endParaRPr>
          </a:p>
        </p:txBody>
      </p:sp>
    </p:spTree>
    <p:extLst>
      <p:ext uri="{BB962C8B-B14F-4D97-AF65-F5344CB8AC3E}">
        <p14:creationId xmlns:p14="http://schemas.microsoft.com/office/powerpoint/2010/main" val="13975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8" name="TextBox 7"/>
          <p:cNvSpPr txBox="1"/>
          <p:nvPr/>
        </p:nvSpPr>
        <p:spPr>
          <a:xfrm>
            <a:off x="2504395" y="137409"/>
            <a:ext cx="6401460" cy="369332"/>
          </a:xfrm>
          <a:prstGeom prst="rect">
            <a:avLst/>
          </a:prstGeom>
          <a:noFill/>
        </p:spPr>
        <p:txBody>
          <a:bodyPr wrap="square" rtlCol="0">
            <a:spAutoFit/>
          </a:bodyPr>
          <a:lstStyle/>
          <a:p>
            <a:pPr algn="r"/>
            <a:r>
              <a:rPr lang="ru-RU" altLang="ru-RU" b="1" i="1" dirty="0" smtClean="0">
                <a:solidFill>
                  <a:schemeClr val="bg1"/>
                </a:solidFill>
                <a:latin typeface="+mj-lt"/>
              </a:rPr>
              <a:t>СНИЖЕНИЕ НАЛОГОВОЙ НАГРУЗКИ </a:t>
            </a:r>
            <a:endParaRPr lang="ru-RU" b="1" i="1" dirty="0">
              <a:solidFill>
                <a:schemeClr val="bg1"/>
              </a:solidFill>
              <a:latin typeface="+mj-lt"/>
            </a:endParaRPr>
          </a:p>
        </p:txBody>
      </p:sp>
      <p:sp>
        <p:nvSpPr>
          <p:cNvPr id="12" name="Прямоугольник 11"/>
          <p:cNvSpPr/>
          <p:nvPr/>
        </p:nvSpPr>
        <p:spPr>
          <a:xfrm>
            <a:off x="335509" y="579511"/>
            <a:ext cx="6197902" cy="276999"/>
          </a:xfrm>
          <a:prstGeom prst="rect">
            <a:avLst/>
          </a:prstGeom>
          <a:solidFill>
            <a:schemeClr val="bg1"/>
          </a:solidFill>
        </p:spPr>
        <p:txBody>
          <a:bodyPr wrap="square">
            <a:spAutoFit/>
          </a:bodyPr>
          <a:lstStyle/>
          <a:p>
            <a:endParaRPr lang="ru-RU" sz="1200" dirty="0"/>
          </a:p>
        </p:txBody>
      </p:sp>
      <p:sp>
        <p:nvSpPr>
          <p:cNvPr id="14" name="Прямоугольник 13"/>
          <p:cNvSpPr/>
          <p:nvPr/>
        </p:nvSpPr>
        <p:spPr>
          <a:xfrm>
            <a:off x="220181" y="589800"/>
            <a:ext cx="8446139" cy="5139869"/>
          </a:xfrm>
          <a:prstGeom prst="rect">
            <a:avLst/>
          </a:prstGeom>
        </p:spPr>
        <p:txBody>
          <a:bodyPr wrap="square">
            <a:spAutoFit/>
          </a:bodyPr>
          <a:lstStyle/>
          <a:p>
            <a:pPr marL="28575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снижение </a:t>
            </a:r>
            <a:r>
              <a:rPr lang="ru-RU" sz="1400" b="1" dirty="0" smtClean="0">
                <a:solidFill>
                  <a:srgbClr val="0070C0"/>
                </a:solidFill>
                <a:latin typeface="Times New Roman" panose="02020603050405020304" pitchFamily="18" charset="0"/>
                <a:cs typeface="Times New Roman" panose="02020603050405020304" pitchFamily="18" charset="0"/>
              </a:rPr>
              <a:t>налоговой ставки </a:t>
            </a:r>
            <a:r>
              <a:rPr lang="ru-RU" sz="1400" b="1" dirty="0">
                <a:solidFill>
                  <a:srgbClr val="0070C0"/>
                </a:solidFill>
                <a:latin typeface="Times New Roman" panose="02020603050405020304" pitchFamily="18" charset="0"/>
                <a:cs typeface="Times New Roman" panose="02020603050405020304" pitchFamily="18" charset="0"/>
              </a:rPr>
              <a:t>до </a:t>
            </a:r>
            <a:r>
              <a:rPr lang="ru-RU" sz="1400" b="1" dirty="0" smtClean="0">
                <a:solidFill>
                  <a:srgbClr val="0070C0"/>
                </a:solidFill>
                <a:latin typeface="Times New Roman" panose="02020603050405020304" pitchFamily="18" charset="0"/>
                <a:cs typeface="Times New Roman" panose="02020603050405020304" pitchFamily="18" charset="0"/>
              </a:rPr>
              <a:t>3% </a:t>
            </a:r>
            <a:r>
              <a:rPr lang="ru-RU" sz="1400" dirty="0" smtClean="0">
                <a:solidFill>
                  <a:schemeClr val="dk1"/>
                </a:solidFill>
                <a:latin typeface="Times New Roman" panose="02020603050405020304" pitchFamily="18" charset="0"/>
                <a:cs typeface="Times New Roman" panose="02020603050405020304" pitchFamily="18" charset="0"/>
              </a:rPr>
              <a:t>(для </a:t>
            </a:r>
            <a:r>
              <a:rPr lang="ru-RU" sz="1400" dirty="0">
                <a:solidFill>
                  <a:schemeClr val="dk1"/>
                </a:solidFill>
                <a:latin typeface="Times New Roman" panose="02020603050405020304" pitchFamily="18" charset="0"/>
                <a:cs typeface="Times New Roman" panose="02020603050405020304" pitchFamily="18" charset="0"/>
              </a:rPr>
              <a:t>торговли) для впервые зарегистрированных </a:t>
            </a:r>
            <a:r>
              <a:rPr lang="ru-RU" sz="1400" dirty="0" smtClean="0">
                <a:solidFill>
                  <a:schemeClr val="dk1"/>
                </a:solidFill>
                <a:latin typeface="Times New Roman" panose="02020603050405020304" pitchFamily="18" charset="0"/>
                <a:cs typeface="Times New Roman" panose="02020603050405020304" pitchFamily="18" charset="0"/>
              </a:rPr>
              <a:t>ИП после 01.01.2018, применяющих УСН </a:t>
            </a:r>
            <a:r>
              <a:rPr lang="ru-RU" sz="1400" dirty="0">
                <a:solidFill>
                  <a:schemeClr val="dk1"/>
                </a:solidFill>
                <a:latin typeface="Times New Roman" panose="02020603050405020304" pitchFamily="18" charset="0"/>
                <a:cs typeface="Times New Roman" panose="02020603050405020304" pitchFamily="18" charset="0"/>
              </a:rPr>
              <a:t>по схеме «</a:t>
            </a:r>
            <a:r>
              <a:rPr lang="ru-RU" sz="1400" dirty="0" smtClean="0">
                <a:solidFill>
                  <a:schemeClr val="dk1"/>
                </a:solidFill>
                <a:latin typeface="Times New Roman" panose="02020603050405020304" pitchFamily="18" charset="0"/>
                <a:cs typeface="Times New Roman" panose="02020603050405020304" pitchFamily="18" charset="0"/>
              </a:rPr>
              <a:t>доходы»;</a:t>
            </a:r>
          </a:p>
          <a:p>
            <a:pPr marL="28575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снижение налоговой ставки до </a:t>
            </a:r>
            <a:r>
              <a:rPr lang="ru-RU" sz="1400" b="1" dirty="0" smtClean="0">
                <a:solidFill>
                  <a:srgbClr val="0070C0"/>
                </a:solidFill>
                <a:latin typeface="Times New Roman" panose="02020603050405020304" pitchFamily="18" charset="0"/>
                <a:cs typeface="Times New Roman" panose="02020603050405020304" pitchFamily="18" charset="0"/>
              </a:rPr>
              <a:t>10% </a:t>
            </a:r>
            <a:r>
              <a:rPr lang="ru-RU" sz="1400" dirty="0">
                <a:solidFill>
                  <a:schemeClr val="dk1"/>
                </a:solidFill>
                <a:latin typeface="Times New Roman" panose="02020603050405020304" pitchFamily="18" charset="0"/>
                <a:cs typeface="Times New Roman" panose="02020603050405020304" pitchFamily="18" charset="0"/>
              </a:rPr>
              <a:t>(для торговли) для впервые зарегистрированных ИП после 01.01.2018, применяющих УСН по схеме «</a:t>
            </a:r>
            <a:r>
              <a:rPr lang="ru-RU" sz="1400" dirty="0" smtClean="0">
                <a:solidFill>
                  <a:schemeClr val="dk1"/>
                </a:solidFill>
                <a:latin typeface="Times New Roman" panose="02020603050405020304" pitchFamily="18" charset="0"/>
                <a:cs typeface="Times New Roman" panose="02020603050405020304" pitchFamily="18" charset="0"/>
              </a:rPr>
              <a:t>доходы минус расходы»;</a:t>
            </a:r>
            <a:endParaRPr lang="ru-RU" sz="1400" b="1" dirty="0" smtClean="0">
              <a:solidFill>
                <a:srgbClr val="0070C0"/>
              </a:solidFill>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q"/>
            </a:pPr>
            <a:r>
              <a:rPr lang="ru-RU" sz="1400" b="1" dirty="0" smtClean="0">
                <a:solidFill>
                  <a:srgbClr val="0070C0"/>
                </a:solidFill>
                <a:latin typeface="Times New Roman" panose="02020603050405020304" pitchFamily="18" charset="0"/>
                <a:cs typeface="Times New Roman" panose="02020603050405020304" pitchFamily="18" charset="0"/>
              </a:rPr>
              <a:t>снижение налоговой ставки </a:t>
            </a:r>
            <a:r>
              <a:rPr lang="ru-RU" sz="1400" b="1" dirty="0">
                <a:solidFill>
                  <a:srgbClr val="0070C0"/>
                </a:solidFill>
                <a:latin typeface="Times New Roman" panose="02020603050405020304" pitchFamily="18" charset="0"/>
                <a:cs typeface="Times New Roman" panose="02020603050405020304" pitchFamily="18" charset="0"/>
              </a:rPr>
              <a:t>до 1% </a:t>
            </a:r>
            <a:r>
              <a:rPr lang="ru-RU" sz="1400" dirty="0" smtClean="0">
                <a:solidFill>
                  <a:schemeClr val="dk1"/>
                </a:solidFill>
                <a:latin typeface="Times New Roman" panose="02020603050405020304" pitchFamily="18" charset="0"/>
                <a:cs typeface="Times New Roman" panose="02020603050405020304" pitchFamily="18" charset="0"/>
              </a:rPr>
              <a:t>для </a:t>
            </a:r>
            <a:r>
              <a:rPr lang="ru-RU" sz="1400" dirty="0">
                <a:solidFill>
                  <a:schemeClr val="dk1"/>
                </a:solidFill>
                <a:latin typeface="Times New Roman" panose="02020603050405020304" pitchFamily="18" charset="0"/>
                <a:cs typeface="Times New Roman" panose="02020603050405020304" pitchFamily="18" charset="0"/>
              </a:rPr>
              <a:t>впервые зарегистрированных организаций после 01.01.2018, применяющих </a:t>
            </a:r>
            <a:r>
              <a:rPr lang="ru-RU" sz="1400" dirty="0" smtClean="0">
                <a:solidFill>
                  <a:schemeClr val="dk1"/>
                </a:solidFill>
                <a:latin typeface="Times New Roman" panose="02020603050405020304" pitchFamily="18" charset="0"/>
                <a:cs typeface="Times New Roman" panose="02020603050405020304" pitchFamily="18" charset="0"/>
              </a:rPr>
              <a:t>УСН </a:t>
            </a:r>
            <a:r>
              <a:rPr lang="ru-RU" sz="1400" dirty="0">
                <a:solidFill>
                  <a:schemeClr val="dk1"/>
                </a:solidFill>
                <a:latin typeface="Times New Roman" panose="02020603050405020304" pitchFamily="18" charset="0"/>
                <a:cs typeface="Times New Roman" panose="02020603050405020304" pitchFamily="18" charset="0"/>
              </a:rPr>
              <a:t>по схеме «доходы» </a:t>
            </a:r>
            <a:r>
              <a:rPr lang="ru-RU" sz="1400" dirty="0" smtClean="0">
                <a:solidFill>
                  <a:schemeClr val="dk1"/>
                </a:solidFill>
                <a:latin typeface="Times New Roman" panose="02020603050405020304" pitchFamily="18" charset="0"/>
                <a:cs typeface="Times New Roman" panose="02020603050405020304" pitchFamily="18" charset="0"/>
              </a:rPr>
              <a:t>(все </a:t>
            </a:r>
            <a:r>
              <a:rPr lang="ru-RU" sz="1400" dirty="0">
                <a:solidFill>
                  <a:schemeClr val="dk1"/>
                </a:solidFill>
                <a:latin typeface="Times New Roman" panose="02020603050405020304" pitchFamily="18" charset="0"/>
                <a:cs typeface="Times New Roman" panose="02020603050405020304" pitchFamily="18" charset="0"/>
              </a:rPr>
              <a:t>виды деятельности, за </a:t>
            </a:r>
            <a:r>
              <a:rPr lang="ru-RU" sz="1400" dirty="0" smtClean="0">
                <a:solidFill>
                  <a:schemeClr val="dk1"/>
                </a:solidFill>
                <a:latin typeface="Times New Roman" panose="02020603050405020304" pitchFamily="18" charset="0"/>
                <a:cs typeface="Times New Roman" panose="02020603050405020304" pitchFamily="18" charset="0"/>
              </a:rPr>
              <a:t>исключением торговли);</a:t>
            </a:r>
          </a:p>
          <a:p>
            <a:pPr marL="285750" lvl="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снижение налоговой ставки до 1% </a:t>
            </a:r>
            <a:r>
              <a:rPr lang="ru-RU" sz="1400" dirty="0">
                <a:solidFill>
                  <a:prstClr val="black"/>
                </a:solidFill>
                <a:latin typeface="Times New Roman" panose="02020603050405020304" pitchFamily="18" charset="0"/>
                <a:cs typeface="Times New Roman" panose="02020603050405020304" pitchFamily="18" charset="0"/>
              </a:rPr>
              <a:t>для впервые зарегистрированных </a:t>
            </a:r>
            <a:r>
              <a:rPr lang="ru-RU" sz="1400" dirty="0" smtClean="0">
                <a:solidFill>
                  <a:prstClr val="black"/>
                </a:solidFill>
                <a:latin typeface="Times New Roman" panose="02020603050405020304" pitchFamily="18" charset="0"/>
                <a:cs typeface="Times New Roman" panose="02020603050405020304" pitchFamily="18" charset="0"/>
              </a:rPr>
              <a:t>ИП </a:t>
            </a:r>
            <a:r>
              <a:rPr lang="ru-RU" sz="1400" dirty="0">
                <a:solidFill>
                  <a:prstClr val="black"/>
                </a:solidFill>
                <a:latin typeface="Times New Roman" panose="02020603050405020304" pitchFamily="18" charset="0"/>
                <a:cs typeface="Times New Roman" panose="02020603050405020304" pitchFamily="18" charset="0"/>
              </a:rPr>
              <a:t>после 01.01.2018, применяющих УСН по схеме «доходы» </a:t>
            </a:r>
            <a:r>
              <a:rPr lang="ru-RU" sz="1400" dirty="0" smtClean="0">
                <a:solidFill>
                  <a:prstClr val="black"/>
                </a:solidFill>
                <a:latin typeface="Times New Roman" panose="02020603050405020304" pitchFamily="18" charset="0"/>
                <a:cs typeface="Times New Roman" panose="02020603050405020304" pitchFamily="18" charset="0"/>
              </a:rPr>
              <a:t>(</a:t>
            </a:r>
            <a:r>
              <a:rPr lang="ru-RU" sz="1400" dirty="0">
                <a:solidFill>
                  <a:schemeClr val="dk1"/>
                </a:solidFill>
                <a:latin typeface="Times New Roman" panose="02020603050405020304" pitchFamily="18" charset="0"/>
                <a:cs typeface="Times New Roman" panose="02020603050405020304" pitchFamily="18" charset="0"/>
              </a:rPr>
              <a:t>все виды </a:t>
            </a:r>
            <a:r>
              <a:rPr lang="ru-RU" sz="1400" dirty="0" smtClean="0">
                <a:solidFill>
                  <a:schemeClr val="dk1"/>
                </a:solidFill>
                <a:latin typeface="Times New Roman" panose="02020603050405020304" pitchFamily="18" charset="0"/>
                <a:cs typeface="Times New Roman" panose="02020603050405020304" pitchFamily="18" charset="0"/>
              </a:rPr>
              <a:t>деятельности, </a:t>
            </a:r>
            <a:r>
              <a:rPr lang="ru-RU" sz="1400" dirty="0" smtClean="0">
                <a:solidFill>
                  <a:prstClr val="black"/>
                </a:solidFill>
                <a:latin typeface="Times New Roman" panose="02020603050405020304" pitchFamily="18" charset="0"/>
                <a:cs typeface="Times New Roman" panose="02020603050405020304" pitchFamily="18" charset="0"/>
              </a:rPr>
              <a:t>за исключением, установленных </a:t>
            </a:r>
            <a:r>
              <a:rPr lang="ru-RU" sz="1400" dirty="0">
                <a:solidFill>
                  <a:prstClr val="black"/>
                </a:solidFill>
                <a:latin typeface="Times New Roman" panose="02020603050405020304" pitchFamily="18" charset="0"/>
                <a:cs typeface="Times New Roman" panose="02020603050405020304" pitchFamily="18" charset="0"/>
              </a:rPr>
              <a:t>частью 2 статьи 1 Закона Тульской области от 23 апреля 2015 года </a:t>
            </a:r>
            <a:r>
              <a:rPr lang="ru-RU" sz="1400" dirty="0" smtClean="0">
                <a:solidFill>
                  <a:prstClr val="black"/>
                </a:solidFill>
                <a:latin typeface="Times New Roman" panose="02020603050405020304" pitchFamily="18" charset="0"/>
                <a:cs typeface="Times New Roman" panose="02020603050405020304" pitchFamily="18" charset="0"/>
              </a:rPr>
              <a:t>№ 2293-ЗТО или торговли);</a:t>
            </a:r>
            <a:endParaRPr lang="ru-RU" sz="1400" dirty="0" smtClean="0">
              <a:solidFill>
                <a:schemeClr val="dk1"/>
              </a:solidFill>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снижение налоговой ставки до </a:t>
            </a:r>
            <a:r>
              <a:rPr lang="ru-RU" sz="1400" b="1" dirty="0" smtClean="0">
                <a:solidFill>
                  <a:srgbClr val="0070C0"/>
                </a:solidFill>
                <a:latin typeface="Times New Roman" panose="02020603050405020304" pitchFamily="18" charset="0"/>
                <a:cs typeface="Times New Roman" panose="02020603050405020304" pitchFamily="18" charset="0"/>
              </a:rPr>
              <a:t>5% </a:t>
            </a:r>
            <a:r>
              <a:rPr lang="ru-RU" sz="1400" dirty="0">
                <a:solidFill>
                  <a:schemeClr val="dk1"/>
                </a:solidFill>
                <a:latin typeface="Times New Roman" panose="02020603050405020304" pitchFamily="18" charset="0"/>
                <a:cs typeface="Times New Roman" panose="02020603050405020304" pitchFamily="18" charset="0"/>
              </a:rPr>
              <a:t>для впервые зарегистрированных </a:t>
            </a:r>
            <a:r>
              <a:rPr lang="ru-RU" sz="1400" dirty="0" smtClean="0">
                <a:solidFill>
                  <a:schemeClr val="dk1"/>
                </a:solidFill>
                <a:latin typeface="Times New Roman" panose="02020603050405020304" pitchFamily="18" charset="0"/>
                <a:cs typeface="Times New Roman" panose="02020603050405020304" pitchFamily="18" charset="0"/>
              </a:rPr>
              <a:t>организаций  </a:t>
            </a:r>
            <a:r>
              <a:rPr lang="ru-RU" sz="1400" dirty="0">
                <a:solidFill>
                  <a:schemeClr val="dk1"/>
                </a:solidFill>
                <a:latin typeface="Times New Roman" panose="02020603050405020304" pitchFamily="18" charset="0"/>
                <a:cs typeface="Times New Roman" panose="02020603050405020304" pitchFamily="18" charset="0"/>
              </a:rPr>
              <a:t>после 01.01.2018, применяющих УСН по схеме «</a:t>
            </a:r>
            <a:r>
              <a:rPr lang="ru-RU" sz="1400" dirty="0" smtClean="0">
                <a:solidFill>
                  <a:schemeClr val="dk1"/>
                </a:solidFill>
                <a:latin typeface="Times New Roman" panose="02020603050405020304" pitchFamily="18" charset="0"/>
                <a:cs typeface="Times New Roman" panose="02020603050405020304" pitchFamily="18" charset="0"/>
              </a:rPr>
              <a:t>доходы минус расходы» </a:t>
            </a:r>
            <a:r>
              <a:rPr lang="ru-RU" sz="1400" dirty="0">
                <a:solidFill>
                  <a:schemeClr val="dk1"/>
                </a:solidFill>
                <a:latin typeface="Times New Roman" panose="02020603050405020304" pitchFamily="18" charset="0"/>
                <a:cs typeface="Times New Roman" panose="02020603050405020304" pitchFamily="18" charset="0"/>
              </a:rPr>
              <a:t>(все виды деятельности, за исключением </a:t>
            </a:r>
            <a:r>
              <a:rPr lang="ru-RU" sz="1400" dirty="0" smtClean="0">
                <a:solidFill>
                  <a:schemeClr val="dk1"/>
                </a:solidFill>
                <a:latin typeface="Times New Roman" panose="02020603050405020304" pitchFamily="18" charset="0"/>
                <a:cs typeface="Times New Roman" panose="02020603050405020304" pitchFamily="18" charset="0"/>
              </a:rPr>
              <a:t>торговли);</a:t>
            </a:r>
          </a:p>
          <a:p>
            <a:pPr marL="285750" lvl="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снижение налоговой ставки до 5% </a:t>
            </a:r>
            <a:r>
              <a:rPr lang="ru-RU" sz="1400" dirty="0">
                <a:solidFill>
                  <a:schemeClr val="dk1"/>
                </a:solidFill>
                <a:latin typeface="Times New Roman" panose="02020603050405020304" pitchFamily="18" charset="0"/>
                <a:cs typeface="Times New Roman" panose="02020603050405020304" pitchFamily="18" charset="0"/>
              </a:rPr>
              <a:t>для впервые зарегистрированных </a:t>
            </a:r>
            <a:r>
              <a:rPr lang="ru-RU" sz="1400" dirty="0" smtClean="0">
                <a:solidFill>
                  <a:schemeClr val="dk1"/>
                </a:solidFill>
                <a:latin typeface="Times New Roman" panose="02020603050405020304" pitchFamily="18" charset="0"/>
                <a:cs typeface="Times New Roman" panose="02020603050405020304" pitchFamily="18" charset="0"/>
              </a:rPr>
              <a:t>ИП  </a:t>
            </a:r>
            <a:r>
              <a:rPr lang="ru-RU" sz="1400" dirty="0">
                <a:solidFill>
                  <a:schemeClr val="dk1"/>
                </a:solidFill>
                <a:latin typeface="Times New Roman" panose="02020603050405020304" pitchFamily="18" charset="0"/>
                <a:cs typeface="Times New Roman" panose="02020603050405020304" pitchFamily="18" charset="0"/>
              </a:rPr>
              <a:t>после 01.01.2018, применяющих УСН по схеме «доходы минус расходы</a:t>
            </a:r>
            <a:r>
              <a:rPr lang="ru-RU" sz="1400" dirty="0" smtClean="0">
                <a:solidFill>
                  <a:schemeClr val="dk1"/>
                </a:solidFill>
                <a:latin typeface="Times New Roman" panose="02020603050405020304" pitchFamily="18" charset="0"/>
                <a:cs typeface="Times New Roman" panose="02020603050405020304" pitchFamily="18" charset="0"/>
              </a:rPr>
              <a:t>»</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a:solidFill>
                  <a:schemeClr val="dk1"/>
                </a:solidFill>
                <a:latin typeface="Times New Roman" panose="02020603050405020304" pitchFamily="18" charset="0"/>
                <a:cs typeface="Times New Roman" panose="02020603050405020304" pitchFamily="18" charset="0"/>
              </a:rPr>
              <a:t>все виды деятельности, </a:t>
            </a:r>
            <a:r>
              <a:rPr lang="ru-RU" sz="1400" dirty="0">
                <a:solidFill>
                  <a:prstClr val="black"/>
                </a:solidFill>
                <a:latin typeface="Times New Roman" panose="02020603050405020304" pitchFamily="18" charset="0"/>
                <a:cs typeface="Times New Roman" panose="02020603050405020304" pitchFamily="18" charset="0"/>
              </a:rPr>
              <a:t>за исключением, установленных частью 2 статьи 1 Закона Тульской области от 23 апреля 2015 года </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a:solidFill>
                  <a:prstClr val="black"/>
                </a:solidFill>
                <a:latin typeface="Times New Roman" panose="02020603050405020304" pitchFamily="18" charset="0"/>
                <a:cs typeface="Times New Roman" panose="02020603050405020304" pitchFamily="18" charset="0"/>
              </a:rPr>
              <a:t>2293-ЗТО или торговли</a:t>
            </a:r>
            <a:r>
              <a:rPr lang="ru-RU" sz="1400" dirty="0" smtClean="0">
                <a:solidFill>
                  <a:prstClr val="black"/>
                </a:solidFill>
                <a:latin typeface="Times New Roman" panose="02020603050405020304" pitchFamily="18" charset="0"/>
                <a:cs typeface="Times New Roman" panose="02020603050405020304" pitchFamily="18" charset="0"/>
              </a:rPr>
              <a:t>);</a:t>
            </a:r>
            <a:endParaRPr lang="ru-RU" sz="1400" b="1" dirty="0" smtClean="0">
              <a:solidFill>
                <a:schemeClr val="dk1"/>
              </a:solidFill>
              <a:latin typeface="Times New Roman" panose="02020603050405020304" pitchFamily="18" charset="0"/>
              <a:cs typeface="Times New Roman" panose="02020603050405020304" pitchFamily="18" charset="0"/>
            </a:endParaRPr>
          </a:p>
          <a:p>
            <a:pPr marL="285750" lvl="0" indent="-285750" algn="just" fontAlgn="ctr">
              <a:buFont typeface="Wingdings" panose="05000000000000000000" pitchFamily="2" charset="2"/>
              <a:buChar char="q"/>
            </a:pPr>
            <a:r>
              <a:rPr lang="ru-RU" sz="1400" b="1" dirty="0" smtClean="0">
                <a:solidFill>
                  <a:srgbClr val="0070C0"/>
                </a:solidFill>
                <a:latin typeface="Times New Roman" panose="02020603050405020304" pitchFamily="18" charset="0"/>
                <a:cs typeface="Times New Roman" panose="02020603050405020304" pitchFamily="18" charset="0"/>
              </a:rPr>
              <a:t>пониженная налоговая ставка в размере 7% и 3% - </a:t>
            </a:r>
            <a:r>
              <a:rPr lang="ru-RU" sz="1400" dirty="0" smtClean="0">
                <a:solidFill>
                  <a:schemeClr val="dk1"/>
                </a:solidFill>
                <a:latin typeface="Times New Roman" panose="02020603050405020304" pitchFamily="18" charset="0"/>
                <a:cs typeface="Times New Roman" panose="02020603050405020304" pitchFamily="18" charset="0"/>
              </a:rPr>
              <a:t>для плательщиков УСН по схеме «доходы минус расходы» и «доходы» соответственно, для 26 видов предпринимательской деятельности.</a:t>
            </a:r>
          </a:p>
          <a:p>
            <a:pPr algn="just" fontAlgn="ctr"/>
            <a:endParaRPr lang="ru-RU" sz="1000" b="1" dirty="0" smtClean="0">
              <a:solidFill>
                <a:srgbClr val="0070C0"/>
              </a:solidFill>
              <a:latin typeface="Times New Roman" panose="02020603050405020304" pitchFamily="18" charset="0"/>
              <a:cs typeface="Times New Roman" panose="02020603050405020304" pitchFamily="18" charset="0"/>
            </a:endParaRPr>
          </a:p>
          <a:p>
            <a:pPr algn="just" fontAlgn="ctr"/>
            <a:endParaRPr lang="ru-RU" sz="1000" b="1" dirty="0" smtClean="0">
              <a:solidFill>
                <a:srgbClr val="0070C0"/>
              </a:solidFill>
              <a:latin typeface="Times New Roman" panose="02020603050405020304" pitchFamily="18" charset="0"/>
              <a:cs typeface="Times New Roman" panose="02020603050405020304" pitchFamily="18" charset="0"/>
            </a:endParaRPr>
          </a:p>
          <a:p>
            <a:pPr algn="just" fontAlgn="ctr"/>
            <a:r>
              <a:rPr lang="ru-RU" sz="1000" dirty="0">
                <a:latin typeface="Times New Roman" panose="02020603050405020304" pitchFamily="18" charset="0"/>
                <a:cs typeface="Times New Roman" panose="02020603050405020304" pitchFamily="18" charset="0"/>
              </a:rPr>
              <a:t>*</a:t>
            </a:r>
            <a:r>
              <a:rPr lang="ru-RU" sz="1000" dirty="0" smtClean="0">
                <a:latin typeface="Times New Roman" panose="02020603050405020304" pitchFamily="18" charset="0"/>
                <a:cs typeface="Times New Roman" panose="02020603050405020304" pitchFamily="18" charset="0"/>
              </a:rPr>
              <a:t>Закон </a:t>
            </a:r>
            <a:r>
              <a:rPr lang="ru-RU" sz="1000" dirty="0">
                <a:latin typeface="Times New Roman" panose="02020603050405020304" pitchFamily="18" charset="0"/>
                <a:cs typeface="Times New Roman" panose="02020603050405020304" pitchFamily="18" charset="0"/>
              </a:rPr>
              <a:t>Тульской области от 26.10.2017 </a:t>
            </a:r>
            <a:r>
              <a:rPr lang="ru-RU" sz="1000" dirty="0" smtClean="0">
                <a:latin typeface="Times New Roman" panose="02020603050405020304" pitchFamily="18" charset="0"/>
                <a:cs typeface="Times New Roman" panose="02020603050405020304" pitchFamily="18" charset="0"/>
              </a:rPr>
              <a:t>№ 80-ЗТО "Об </a:t>
            </a:r>
            <a:r>
              <a:rPr lang="ru-RU" sz="1000" dirty="0">
                <a:latin typeface="Times New Roman" panose="02020603050405020304" pitchFamily="18" charset="0"/>
                <a:cs typeface="Times New Roman" panose="02020603050405020304" pitchFamily="18" charset="0"/>
              </a:rPr>
              <a:t>установлении налоговых ставок при применении упрощенной системы налогообложения"</a:t>
            </a:r>
          </a:p>
          <a:p>
            <a:pPr algn="ctr" fontAlgn="ctr"/>
            <a:endParaRPr lang="ru-RU" b="1" dirty="0">
              <a:solidFill>
                <a:srgbClr val="0070C0"/>
              </a:solidFill>
              <a:latin typeface="Times New Roman" panose="02020603050405020304" pitchFamily="18" charset="0"/>
              <a:cs typeface="Times New Roman" panose="02020603050405020304" pitchFamily="18" charset="0"/>
            </a:endParaRPr>
          </a:p>
          <a:p>
            <a:pPr algn="ctr" fontAlgn="ctr"/>
            <a:endParaRPr lang="ru-RU" b="1" dirty="0">
              <a:solidFill>
                <a:srgbClr val="000000"/>
              </a:solidFill>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251520" y="271576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251370" y="4603633"/>
            <a:ext cx="870390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925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8" name="TextBox 7"/>
          <p:cNvSpPr txBox="1"/>
          <p:nvPr/>
        </p:nvSpPr>
        <p:spPr>
          <a:xfrm>
            <a:off x="2504395" y="137409"/>
            <a:ext cx="6401460" cy="369332"/>
          </a:xfrm>
          <a:prstGeom prst="rect">
            <a:avLst/>
          </a:prstGeom>
          <a:noFill/>
        </p:spPr>
        <p:txBody>
          <a:bodyPr wrap="square" rtlCol="0">
            <a:spAutoFit/>
          </a:bodyPr>
          <a:lstStyle/>
          <a:p>
            <a:pPr algn="r"/>
            <a:r>
              <a:rPr lang="ru-RU" altLang="ru-RU" b="1" i="1" smtClean="0">
                <a:solidFill>
                  <a:schemeClr val="bg1"/>
                </a:solidFill>
                <a:latin typeface="+mj-lt"/>
              </a:rPr>
              <a:t>СНИЖЕНИЕ НАЛОГОВОЙ НАГРУЗКИ</a:t>
            </a:r>
            <a:endParaRPr lang="ru-RU" b="1" i="1" dirty="0">
              <a:solidFill>
                <a:schemeClr val="bg1"/>
              </a:solidFill>
              <a:latin typeface="+mj-lt"/>
            </a:endParaRPr>
          </a:p>
        </p:txBody>
      </p:sp>
      <p:sp>
        <p:nvSpPr>
          <p:cNvPr id="12" name="Прямоугольник 11"/>
          <p:cNvSpPr/>
          <p:nvPr/>
        </p:nvSpPr>
        <p:spPr>
          <a:xfrm>
            <a:off x="335509" y="579511"/>
            <a:ext cx="6197902" cy="276999"/>
          </a:xfrm>
          <a:prstGeom prst="rect">
            <a:avLst/>
          </a:prstGeom>
          <a:solidFill>
            <a:schemeClr val="bg1"/>
          </a:solidFill>
        </p:spPr>
        <p:txBody>
          <a:bodyPr wrap="square">
            <a:spAutoFit/>
          </a:bodyPr>
          <a:lstStyle/>
          <a:p>
            <a:endParaRPr lang="ru-RU" sz="1200" dirty="0"/>
          </a:p>
        </p:txBody>
      </p:sp>
      <p:sp>
        <p:nvSpPr>
          <p:cNvPr id="14" name="Прямоугольник 13"/>
          <p:cNvSpPr/>
          <p:nvPr/>
        </p:nvSpPr>
        <p:spPr>
          <a:xfrm>
            <a:off x="220181" y="555526"/>
            <a:ext cx="8446139" cy="4555093"/>
          </a:xfrm>
          <a:prstGeom prst="rect">
            <a:avLst/>
          </a:prstGeom>
        </p:spPr>
        <p:txBody>
          <a:bodyPr wrap="square">
            <a:spAutoFit/>
          </a:bodyPr>
          <a:lstStyle/>
          <a:p>
            <a:pPr marL="28575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установление налоговой ставки в размере 0,4% </a:t>
            </a:r>
            <a:r>
              <a:rPr lang="ru-RU" sz="1400" dirty="0">
                <a:solidFill>
                  <a:prstClr val="black"/>
                </a:solidFill>
                <a:latin typeface="Times New Roman" panose="02020603050405020304" pitchFamily="18" charset="0"/>
                <a:cs typeface="Times New Roman" panose="02020603050405020304" pitchFamily="18" charset="0"/>
              </a:rPr>
              <a:t>в 2015-2019 годах для организаций потребительской кооперации, имеющих недвижимое имущество, налоговая база в отношении которых определяется как кадастровая стоимость, за исключением имущества, сданного в </a:t>
            </a:r>
            <a:r>
              <a:rPr lang="ru-RU" sz="1400" dirty="0" smtClean="0">
                <a:solidFill>
                  <a:prstClr val="black"/>
                </a:solidFill>
                <a:latin typeface="Times New Roman" panose="02020603050405020304" pitchFamily="18" charset="0"/>
                <a:cs typeface="Times New Roman" panose="02020603050405020304" pitchFamily="18" charset="0"/>
              </a:rPr>
              <a:t>аренду (</a:t>
            </a:r>
            <a:r>
              <a:rPr lang="ru-RU" sz="1400" dirty="0">
                <a:solidFill>
                  <a:prstClr val="black"/>
                </a:solidFill>
                <a:latin typeface="Times New Roman" panose="02020603050405020304" pitchFamily="18" charset="0"/>
                <a:cs typeface="Times New Roman" panose="02020603050405020304" pitchFamily="18" charset="0"/>
              </a:rPr>
              <a:t>установлено частью </a:t>
            </a:r>
            <a:r>
              <a:rPr lang="ru-RU" sz="1400" dirty="0" smtClean="0">
                <a:solidFill>
                  <a:prstClr val="black"/>
                </a:solidFill>
                <a:latin typeface="Times New Roman" panose="02020603050405020304" pitchFamily="18" charset="0"/>
                <a:cs typeface="Times New Roman" panose="02020603050405020304" pitchFamily="18" charset="0"/>
              </a:rPr>
              <a:t>3 статьи 2 Закона Тульской области от </a:t>
            </a:r>
            <a:r>
              <a:rPr lang="ru-RU" sz="1400" dirty="0" smtClean="0">
                <a:latin typeface="Times New Roman" panose="02020603050405020304" pitchFamily="18" charset="0"/>
                <a:cs typeface="Times New Roman" panose="02020603050405020304" pitchFamily="18" charset="0"/>
              </a:rPr>
              <a:t>24.11.2003</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№414-ЗТО «О </a:t>
            </a:r>
            <a:r>
              <a:rPr lang="ru-RU" sz="1400" dirty="0">
                <a:latin typeface="Times New Roman" panose="02020603050405020304" pitchFamily="18" charset="0"/>
                <a:cs typeface="Times New Roman" panose="02020603050405020304" pitchFamily="18" charset="0"/>
              </a:rPr>
              <a:t>налоге на имущество </a:t>
            </a:r>
            <a:r>
              <a:rPr lang="ru-RU" sz="1400" dirty="0" smtClean="0">
                <a:latin typeface="Times New Roman" panose="02020603050405020304" pitchFamily="18" charset="0"/>
                <a:cs typeface="Times New Roman" panose="02020603050405020304" pitchFamily="18" charset="0"/>
              </a:rPr>
              <a:t>организаций» в ред. Закона Тульской области от </a:t>
            </a:r>
            <a:r>
              <a:rPr lang="ru-RU" sz="1400" dirty="0" smtClean="0">
                <a:solidFill>
                  <a:prstClr val="black"/>
                </a:solidFill>
                <a:latin typeface="Times New Roman" panose="02020603050405020304" pitchFamily="18" charset="0"/>
                <a:cs typeface="Times New Roman" panose="02020603050405020304" pitchFamily="18" charset="0"/>
              </a:rPr>
              <a:t>23.04.2015 № 2287-ЗТО, от 01.07.2016.№ 53-ЗТО);</a:t>
            </a:r>
          </a:p>
          <a:p>
            <a:pPr algn="just" fontAlgn="ctr"/>
            <a:endParaRPr lang="ru-RU" sz="1400" dirty="0">
              <a:solidFill>
                <a:prstClr val="black"/>
              </a:solidFill>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в отношении </a:t>
            </a:r>
            <a:r>
              <a:rPr lang="ru-RU" sz="1400" b="1" dirty="0" smtClean="0">
                <a:solidFill>
                  <a:srgbClr val="0070C0"/>
                </a:solidFill>
                <a:latin typeface="Times New Roman" panose="02020603050405020304" pitchFamily="18" charset="0"/>
                <a:cs typeface="Times New Roman" panose="02020603050405020304" pitchFamily="18" charset="0"/>
              </a:rPr>
              <a:t>движимого имущества</a:t>
            </a:r>
            <a:r>
              <a:rPr lang="ru-RU" sz="1400" dirty="0" smtClean="0">
                <a:solidFill>
                  <a:prstClr val="black"/>
                </a:solidFill>
                <a:latin typeface="Times New Roman" panose="02020603050405020304" pitchFamily="18" charset="0"/>
                <a:cs typeface="Times New Roman" panose="02020603050405020304" pitchFamily="18" charset="0"/>
              </a:rPr>
              <a:t> (пункт </a:t>
            </a:r>
            <a:r>
              <a:rPr lang="ru-RU" sz="1400" dirty="0">
                <a:solidFill>
                  <a:prstClr val="black"/>
                </a:solidFill>
                <a:latin typeface="Times New Roman" panose="02020603050405020304" pitchFamily="18" charset="0"/>
                <a:cs typeface="Times New Roman" panose="02020603050405020304" pitchFamily="18" charset="0"/>
              </a:rPr>
              <a:t>25 статьи 381 Налогового кодекса Российской </a:t>
            </a:r>
            <a:r>
              <a:rPr lang="ru-RU" sz="1400" dirty="0" smtClean="0">
                <a:solidFill>
                  <a:prstClr val="black"/>
                </a:solidFill>
                <a:latin typeface="Times New Roman" panose="02020603050405020304" pitchFamily="18" charset="0"/>
                <a:cs typeface="Times New Roman" panose="02020603050405020304" pitchFamily="18" charset="0"/>
              </a:rPr>
              <a:t>Федерации)</a:t>
            </a:r>
            <a:r>
              <a:rPr lang="ru-RU" sz="1400" b="1" dirty="0" smtClean="0">
                <a:solidFill>
                  <a:srgbClr val="0070C0"/>
                </a:solidFill>
                <a:latin typeface="Times New Roman" panose="02020603050405020304" pitchFamily="18" charset="0"/>
                <a:cs typeface="Times New Roman" panose="02020603050405020304" pitchFamily="18" charset="0"/>
              </a:rPr>
              <a:t> налоговая ставка в 2018 году устанавливается в размере 0,55% </a:t>
            </a:r>
            <a:r>
              <a:rPr lang="ru-RU" sz="1400" dirty="0">
                <a:solidFill>
                  <a:prstClr val="black"/>
                </a:solidFill>
                <a:latin typeface="Times New Roman" panose="02020603050405020304" pitchFamily="18" charset="0"/>
                <a:cs typeface="Times New Roman" panose="02020603050405020304" pitchFamily="18" charset="0"/>
              </a:rPr>
              <a:t>(установлено </a:t>
            </a:r>
            <a:r>
              <a:rPr lang="ru-RU" sz="1400" dirty="0" smtClean="0">
                <a:solidFill>
                  <a:prstClr val="black"/>
                </a:solidFill>
                <a:latin typeface="Times New Roman" panose="02020603050405020304" pitchFamily="18" charset="0"/>
                <a:cs typeface="Times New Roman" panose="02020603050405020304" pitchFamily="18" charset="0"/>
              </a:rPr>
              <a:t>статьей </a:t>
            </a:r>
            <a:r>
              <a:rPr lang="ru-RU" sz="1400" dirty="0">
                <a:solidFill>
                  <a:prstClr val="black"/>
                </a:solidFill>
                <a:latin typeface="Times New Roman" panose="02020603050405020304" pitchFamily="18" charset="0"/>
                <a:cs typeface="Times New Roman" panose="02020603050405020304" pitchFamily="18" charset="0"/>
              </a:rPr>
              <a:t>2 Закона Тульской области от </a:t>
            </a:r>
            <a:r>
              <a:rPr lang="ru-RU" sz="1400" dirty="0">
                <a:latin typeface="Times New Roman" panose="02020603050405020304" pitchFamily="18" charset="0"/>
                <a:cs typeface="Times New Roman" panose="02020603050405020304" pitchFamily="18" charset="0"/>
              </a:rPr>
              <a:t>24.11.2003 №414-ЗТО «О налоге на имущество организаций» в ред. Закона Тульской области </a:t>
            </a:r>
            <a:r>
              <a:rPr lang="ru-RU" sz="1400" dirty="0" smtClean="0">
                <a:solidFill>
                  <a:prstClr val="black"/>
                </a:solidFill>
                <a:latin typeface="Times New Roman" panose="02020603050405020304" pitchFamily="18" charset="0"/>
                <a:cs typeface="Times New Roman" panose="02020603050405020304" pitchFamily="18" charset="0"/>
              </a:rPr>
              <a:t>от </a:t>
            </a:r>
            <a:r>
              <a:rPr lang="ru-RU" sz="1400" dirty="0">
                <a:solidFill>
                  <a:prstClr val="black"/>
                </a:solidFill>
                <a:latin typeface="Times New Roman" panose="02020603050405020304" pitchFamily="18" charset="0"/>
                <a:cs typeface="Times New Roman" panose="02020603050405020304" pitchFamily="18" charset="0"/>
              </a:rPr>
              <a:t>30.11.2017 № 82-ЗТО</a:t>
            </a:r>
            <a:r>
              <a:rPr lang="ru-RU" sz="1400" dirty="0" smtClean="0">
                <a:solidFill>
                  <a:prstClr val="black"/>
                </a:solidFill>
                <a:latin typeface="Times New Roman" panose="02020603050405020304" pitchFamily="18" charset="0"/>
                <a:cs typeface="Times New Roman" panose="02020603050405020304" pitchFamily="18" charset="0"/>
              </a:rPr>
              <a:t>);</a:t>
            </a:r>
          </a:p>
          <a:p>
            <a:pPr algn="just" fontAlgn="ctr"/>
            <a:endParaRPr lang="ru-RU" sz="1400" b="1" dirty="0">
              <a:solidFill>
                <a:srgbClr val="0070C0"/>
              </a:solidFill>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q"/>
            </a:pPr>
            <a:r>
              <a:rPr lang="ru-RU" sz="1400" b="1" dirty="0">
                <a:solidFill>
                  <a:srgbClr val="0070C0"/>
                </a:solidFill>
                <a:latin typeface="Times New Roman" panose="02020603050405020304" pitchFamily="18" charset="0"/>
                <a:cs typeface="Times New Roman" panose="02020603050405020304" pitchFamily="18" charset="0"/>
              </a:rPr>
              <a:t>уменьшение налоговой базы </a:t>
            </a:r>
            <a:r>
              <a:rPr lang="ru-RU" sz="1400" dirty="0">
                <a:solidFill>
                  <a:prstClr val="black"/>
                </a:solidFill>
                <a:latin typeface="Times New Roman" panose="02020603050405020304" pitchFamily="18" charset="0"/>
                <a:cs typeface="Times New Roman" panose="02020603050405020304" pitchFamily="18" charset="0"/>
              </a:rPr>
              <a:t>по налогу на имущество организаций, исчисляемой от кадастровой стоимости объектов недвижимого имущества, для налогоплательщиков, применяющих УСН и ЕНВД, </a:t>
            </a:r>
            <a:r>
              <a:rPr lang="ru-RU" sz="1400" b="1" dirty="0">
                <a:solidFill>
                  <a:srgbClr val="0070C0"/>
                </a:solidFill>
                <a:latin typeface="Times New Roman" panose="02020603050405020304" pitchFamily="18" charset="0"/>
                <a:cs typeface="Times New Roman" panose="02020603050405020304" pitchFamily="18" charset="0"/>
              </a:rPr>
              <a:t>на величину кадастровой стоимости от 100 до 500 кв. метров </a:t>
            </a:r>
            <a:r>
              <a:rPr lang="ru-RU" sz="1400" dirty="0">
                <a:solidFill>
                  <a:prstClr val="black"/>
                </a:solidFill>
                <a:latin typeface="Times New Roman" panose="02020603050405020304" pitchFamily="18" charset="0"/>
                <a:cs typeface="Times New Roman" panose="02020603050405020304" pitchFamily="18" charset="0"/>
              </a:rPr>
              <a:t>при соблюдении следующих условий</a:t>
            </a:r>
            <a:r>
              <a:rPr lang="ru-RU" sz="1400" dirty="0" smtClean="0">
                <a:solidFill>
                  <a:prstClr val="black"/>
                </a:solidFill>
                <a:latin typeface="Times New Roman" panose="02020603050405020304" pitchFamily="18" charset="0"/>
                <a:cs typeface="Times New Roman" panose="02020603050405020304" pitchFamily="18" charset="0"/>
              </a:rPr>
              <a:t>:</a:t>
            </a:r>
          </a:p>
          <a:p>
            <a:pPr marL="266700" indent="454025" algn="just" fontAlgn="ctr"/>
            <a:r>
              <a:rPr lang="ru-RU" sz="1400" dirty="0" smtClean="0">
                <a:solidFill>
                  <a:prstClr val="black"/>
                </a:solidFill>
                <a:latin typeface="Times New Roman" panose="02020603050405020304" pitchFamily="18" charset="0"/>
                <a:cs typeface="Times New Roman" panose="02020603050405020304" pitchFamily="18" charset="0"/>
              </a:rPr>
              <a:t>- налогоплательщик </a:t>
            </a:r>
            <a:r>
              <a:rPr lang="ru-RU" sz="1400" dirty="0">
                <a:solidFill>
                  <a:prstClr val="black"/>
                </a:solidFill>
                <a:latin typeface="Times New Roman" panose="02020603050405020304" pitchFamily="18" charset="0"/>
                <a:cs typeface="Times New Roman" panose="02020603050405020304" pitchFamily="18" charset="0"/>
              </a:rPr>
              <a:t>осуществляет свою деятельность </a:t>
            </a:r>
            <a:r>
              <a:rPr lang="ru-RU" sz="1400" dirty="0" smtClean="0">
                <a:solidFill>
                  <a:prstClr val="black"/>
                </a:solidFill>
                <a:latin typeface="Times New Roman" panose="02020603050405020304" pitchFamily="18" charset="0"/>
                <a:cs typeface="Times New Roman" panose="02020603050405020304" pitchFamily="18" charset="0"/>
              </a:rPr>
              <a:t>не </a:t>
            </a:r>
            <a:r>
              <a:rPr lang="ru-RU" sz="1400" dirty="0">
                <a:solidFill>
                  <a:prstClr val="black"/>
                </a:solidFill>
                <a:latin typeface="Times New Roman" panose="02020603050405020304" pitchFamily="18" charset="0"/>
                <a:cs typeface="Times New Roman" panose="02020603050405020304" pitchFamily="18" charset="0"/>
              </a:rPr>
              <a:t>менее трех лет;</a:t>
            </a:r>
          </a:p>
          <a:p>
            <a:pPr marL="266700" indent="454025" algn="just" fontAlgn="ctr"/>
            <a:r>
              <a:rPr lang="ru-RU" sz="1400" dirty="0">
                <a:solidFill>
                  <a:prstClr val="black"/>
                </a:solidFill>
                <a:latin typeface="Times New Roman" panose="02020603050405020304" pitchFamily="18" charset="0"/>
                <a:cs typeface="Times New Roman" panose="02020603050405020304" pitchFamily="18" charset="0"/>
              </a:rPr>
              <a:t>-  численность работников налогоплательщика составляет от 5 до 25 человек (в зависимости от размера вычета);</a:t>
            </a:r>
          </a:p>
          <a:p>
            <a:pPr marL="266700" indent="454025" algn="just" fontAlgn="ctr"/>
            <a:r>
              <a:rPr lang="ru-RU" sz="1400" dirty="0">
                <a:solidFill>
                  <a:prstClr val="black"/>
                </a:solidFill>
                <a:latin typeface="Times New Roman" panose="02020603050405020304" pitchFamily="18" charset="0"/>
                <a:cs typeface="Times New Roman" panose="02020603050405020304" pitchFamily="18" charset="0"/>
              </a:rPr>
              <a:t>-  должны быть соблюдены условия, касающиеся размера средней заработной платы работников организации</a:t>
            </a:r>
            <a:r>
              <a:rPr lang="ru-RU" sz="1400" dirty="0" smtClean="0">
                <a:solidFill>
                  <a:prstClr val="black"/>
                </a:solidFill>
                <a:latin typeface="Times New Roman" panose="02020603050405020304" pitchFamily="18" charset="0"/>
                <a:cs typeface="Times New Roman" panose="02020603050405020304" pitchFamily="18" charset="0"/>
              </a:rPr>
              <a:t>.</a:t>
            </a:r>
            <a:endParaRPr lang="ru-RU" sz="1400" b="1" dirty="0" smtClean="0">
              <a:solidFill>
                <a:srgbClr val="0070C0"/>
              </a:solidFill>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q"/>
            </a:pPr>
            <a:endParaRPr lang="ru-RU" sz="1400" b="1" dirty="0">
              <a:solidFill>
                <a:srgbClr val="0070C0"/>
              </a:solidFill>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q"/>
            </a:pPr>
            <a:endParaRPr lang="ru-RU" sz="1000" b="1" dirty="0" smtClean="0">
              <a:solidFill>
                <a:srgbClr val="0070C0"/>
              </a:solidFill>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251520" y="271576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201952" y="4731990"/>
            <a:ext cx="870390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980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8" name="TextBox 7"/>
          <p:cNvSpPr txBox="1"/>
          <p:nvPr/>
        </p:nvSpPr>
        <p:spPr>
          <a:xfrm>
            <a:off x="4946780" y="137409"/>
            <a:ext cx="4038912" cy="369332"/>
          </a:xfrm>
          <a:prstGeom prst="rect">
            <a:avLst/>
          </a:prstGeom>
          <a:noFill/>
        </p:spPr>
        <p:txBody>
          <a:bodyPr wrap="square" rtlCol="0">
            <a:spAutoFit/>
          </a:bodyPr>
          <a:lstStyle/>
          <a:p>
            <a:pPr algn="r"/>
            <a:r>
              <a:rPr lang="ru-RU" b="1" i="1" dirty="0" smtClean="0">
                <a:solidFill>
                  <a:schemeClr val="bg1"/>
                </a:solidFill>
              </a:rPr>
              <a:t>ПОДДЕРЖКА В МОНОГОРОДАХ</a:t>
            </a:r>
            <a:endParaRPr lang="ru-RU" b="1" i="1" dirty="0">
              <a:solidFill>
                <a:schemeClr val="bg1"/>
              </a:solidFill>
            </a:endParaRPr>
          </a:p>
        </p:txBody>
      </p:sp>
      <p:graphicFrame>
        <p:nvGraphicFramePr>
          <p:cNvPr id="27" name="Схема 26"/>
          <p:cNvGraphicFramePr/>
          <p:nvPr>
            <p:extLst>
              <p:ext uri="{D42A27DB-BD31-4B8C-83A1-F6EECF244321}">
                <p14:modId xmlns:p14="http://schemas.microsoft.com/office/powerpoint/2010/main" val="2428568916"/>
              </p:ext>
            </p:extLst>
          </p:nvPr>
        </p:nvGraphicFramePr>
        <p:xfrm>
          <a:off x="35496" y="1069477"/>
          <a:ext cx="9108504"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Прямоугольник 27"/>
          <p:cNvSpPr/>
          <p:nvPr/>
        </p:nvSpPr>
        <p:spPr>
          <a:xfrm>
            <a:off x="107504" y="713220"/>
            <a:ext cx="8878188" cy="292388"/>
          </a:xfrm>
          <a:prstGeom prst="rect">
            <a:avLst/>
          </a:prstGeom>
        </p:spPr>
        <p:txBody>
          <a:bodyPr wrap="square">
            <a:spAutoFit/>
          </a:bodyPr>
          <a:lstStyle/>
          <a:p>
            <a:pPr indent="450215" algn="just">
              <a:spcAft>
                <a:spcPts val="0"/>
              </a:spcAft>
            </a:pPr>
            <a:r>
              <a:rPr lang="ru-RU" sz="1300" b="1" dirty="0" smtClean="0">
                <a:solidFill>
                  <a:srgbClr val="0070C0"/>
                </a:solidFill>
                <a:latin typeface="+mj-lt"/>
                <a:ea typeface="Times New Roman" panose="02020603050405020304" pitchFamily="18" charset="0"/>
              </a:rPr>
              <a:t>На территории </a:t>
            </a:r>
            <a:r>
              <a:rPr lang="ru-RU" sz="1300" b="1" dirty="0">
                <a:solidFill>
                  <a:srgbClr val="0070C0"/>
                </a:solidFill>
                <a:latin typeface="+mj-lt"/>
                <a:ea typeface="Times New Roman" panose="02020603050405020304" pitchFamily="18" charset="0"/>
              </a:rPr>
              <a:t>Тульской области расположены </a:t>
            </a:r>
            <a:r>
              <a:rPr lang="ru-RU" sz="1300" b="1" dirty="0">
                <a:solidFill>
                  <a:srgbClr val="0070C0"/>
                </a:solidFill>
                <a:latin typeface="+mj-lt"/>
                <a:ea typeface="Calibri" panose="020F0502020204030204" pitchFamily="34" charset="0"/>
              </a:rPr>
              <a:t>5 монопрофильных муниципальных образований </a:t>
            </a:r>
            <a:r>
              <a:rPr lang="ru-RU" sz="1300" b="1" dirty="0" smtClean="0">
                <a:solidFill>
                  <a:srgbClr val="0070C0"/>
                </a:solidFill>
                <a:latin typeface="+mj-lt"/>
                <a:ea typeface="Calibri" panose="020F0502020204030204" pitchFamily="34" charset="0"/>
              </a:rPr>
              <a:t>(моногородов)</a:t>
            </a:r>
            <a:endParaRPr lang="ru-RU" sz="1300" b="1" dirty="0">
              <a:solidFill>
                <a:srgbClr val="0070C0"/>
              </a:solidFill>
              <a:effectLst/>
              <a:latin typeface="+mj-lt"/>
              <a:ea typeface="Times New Roman" panose="02020603050405020304" pitchFamily="18" charset="0"/>
            </a:endParaRPr>
          </a:p>
        </p:txBody>
      </p:sp>
      <p:sp>
        <p:nvSpPr>
          <p:cNvPr id="29" name="Прямоугольник 28"/>
          <p:cNvSpPr/>
          <p:nvPr/>
        </p:nvSpPr>
        <p:spPr>
          <a:xfrm>
            <a:off x="2768938" y="2499742"/>
            <a:ext cx="6084168" cy="2246769"/>
          </a:xfrm>
          <a:prstGeom prst="rect">
            <a:avLst/>
          </a:prstGeom>
        </p:spPr>
        <p:txBody>
          <a:bodyPr wrap="square">
            <a:spAutoFit/>
          </a:bodyPr>
          <a:lstStyle/>
          <a:p>
            <a:pPr marL="285750" indent="-285750" algn="just">
              <a:spcAft>
                <a:spcPts val="0"/>
              </a:spcAft>
              <a:buFont typeface="Wingdings" panose="05000000000000000000" pitchFamily="2" charset="2"/>
              <a:buChar char="q"/>
            </a:pPr>
            <a:r>
              <a:rPr lang="ru-RU" sz="1400" b="1" dirty="0" err="1" smtClean="0">
                <a:solidFill>
                  <a:srgbClr val="FF0000"/>
                </a:solidFill>
                <a:latin typeface="Times New Roman" panose="02020603050405020304" pitchFamily="18" charset="0"/>
                <a:ea typeface="Times New Roman" panose="02020603050405020304" pitchFamily="18" charset="0"/>
              </a:rPr>
              <a:t>Микрозаймы</a:t>
            </a:r>
            <a:r>
              <a:rPr lang="ru-RU" sz="1400" b="1" dirty="0" smtClean="0">
                <a:solidFill>
                  <a:srgbClr val="0070C0"/>
                </a:solidFill>
                <a:latin typeface="Times New Roman" panose="02020603050405020304" pitchFamily="18" charset="0"/>
                <a:ea typeface="Times New Roman" panose="02020603050405020304" pitchFamily="18" charset="0"/>
              </a:rPr>
              <a:t> в размере до 3 млн. рублей на срок до 3 лет </a:t>
            </a:r>
            <a:r>
              <a:rPr lang="ru-RU" sz="1400" b="1" dirty="0" smtClean="0">
                <a:solidFill>
                  <a:srgbClr val="FF0000"/>
                </a:solidFill>
                <a:latin typeface="Times New Roman" panose="02020603050405020304" pitchFamily="18" charset="0"/>
                <a:ea typeface="Times New Roman" panose="02020603050405020304" pitchFamily="18" charset="0"/>
              </a:rPr>
              <a:t>под 3 % </a:t>
            </a:r>
            <a:r>
              <a:rPr lang="ru-RU" sz="1400" b="1" dirty="0" smtClean="0">
                <a:solidFill>
                  <a:srgbClr val="0070C0"/>
                </a:solidFill>
                <a:latin typeface="Times New Roman" panose="02020603050405020304" pitchFamily="18" charset="0"/>
                <a:ea typeface="Times New Roman" panose="02020603050405020304" pitchFamily="18" charset="0"/>
              </a:rPr>
              <a:t>годовых </a:t>
            </a:r>
            <a:r>
              <a:rPr lang="ru-RU" sz="1400" dirty="0" smtClean="0">
                <a:latin typeface="Times New Roman" panose="02020603050405020304" pitchFamily="18" charset="0"/>
                <a:ea typeface="Times New Roman" panose="02020603050405020304" pitchFamily="18" charset="0"/>
              </a:rPr>
              <a:t>для субъектов малого и среднего предпринимательства, зарегистрированных и осуществляющих деятельность на территории монопрофильных муниципальных образований Тульской области.</a:t>
            </a:r>
          </a:p>
          <a:p>
            <a:pPr marL="285750" indent="-285750" algn="just">
              <a:spcAft>
                <a:spcPts val="0"/>
              </a:spcAft>
              <a:buFont typeface="Wingdings" panose="05000000000000000000" pitchFamily="2" charset="2"/>
              <a:buChar char="q"/>
            </a:pPr>
            <a:endParaRPr lang="ru-RU" sz="1400"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q"/>
            </a:pPr>
            <a:r>
              <a:rPr lang="ru-RU" sz="1400" b="1" dirty="0" smtClean="0">
                <a:solidFill>
                  <a:srgbClr val="FF0000"/>
                </a:solidFill>
                <a:latin typeface="Times New Roman" panose="02020603050405020304" pitchFamily="18" charset="0"/>
                <a:ea typeface="Times New Roman" panose="02020603050405020304" pitchFamily="18" charset="0"/>
              </a:rPr>
              <a:t>Субсидия</a:t>
            </a:r>
            <a:r>
              <a:rPr lang="ru-RU" sz="1400" b="1" dirty="0" smtClean="0">
                <a:solidFill>
                  <a:srgbClr val="0070C0"/>
                </a:solidFill>
                <a:latin typeface="Times New Roman" panose="02020603050405020304" pitchFamily="18" charset="0"/>
                <a:ea typeface="Times New Roman" panose="02020603050405020304" pitchFamily="18" charset="0"/>
              </a:rPr>
              <a:t> на компенсацию затрат, связанных с приобретением оборудования, транспортных средств по договорам лизинга. </a:t>
            </a:r>
            <a:r>
              <a:rPr lang="ru-RU" sz="1400" dirty="0" smtClean="0">
                <a:latin typeface="Times New Roman" panose="02020603050405020304" pitchFamily="18" charset="0"/>
                <a:ea typeface="Times New Roman" panose="02020603050405020304" pitchFamily="18" charset="0"/>
              </a:rPr>
              <a:t>Общий объём средств бюджета Тульской области и средств федерального бюджета, предусмотренных на данную поддержку, составляет </a:t>
            </a:r>
            <a:r>
              <a:rPr lang="ru-RU" sz="1400" b="1" dirty="0" smtClean="0">
                <a:solidFill>
                  <a:srgbClr val="FF0000"/>
                </a:solidFill>
                <a:latin typeface="Times New Roman" panose="02020603050405020304" pitchFamily="18" charset="0"/>
                <a:ea typeface="Times New Roman" panose="02020603050405020304" pitchFamily="18" charset="0"/>
              </a:rPr>
              <a:t>7,8 млн. рублей.</a:t>
            </a:r>
            <a:endParaRPr lang="ru-RU" sz="1400" b="1" dirty="0">
              <a:solidFill>
                <a:srgbClr val="FF0000"/>
              </a:solidFill>
              <a:effectLst/>
              <a:latin typeface="Times New Roman" panose="02020603050405020304" pitchFamily="18" charset="0"/>
              <a:ea typeface="Times New Roman" panose="02020603050405020304" pitchFamily="18" charset="0"/>
            </a:endParaRPr>
          </a:p>
        </p:txBody>
      </p:sp>
      <p:pic>
        <p:nvPicPr>
          <p:cNvPr id="30" name="Рисунок 29"/>
          <p:cNvPicPr>
            <a:picLocks noChangeAspect="1"/>
          </p:cNvPicPr>
          <p:nvPr/>
        </p:nvPicPr>
        <p:blipFill rotWithShape="1">
          <a:blip r:embed="rId7">
            <a:extLst>
              <a:ext uri="{28A0092B-C50C-407E-A947-70E740481C1C}">
                <a14:useLocalDpi xmlns:a14="http://schemas.microsoft.com/office/drawing/2010/main" val="0"/>
              </a:ext>
            </a:extLst>
          </a:blip>
          <a:srcRect l="5813" t="5052" r="5569" b="6331"/>
          <a:stretch/>
        </p:blipFill>
        <p:spPr>
          <a:xfrm>
            <a:off x="0" y="2067226"/>
            <a:ext cx="2736304" cy="2736304"/>
          </a:xfrm>
          <a:prstGeom prst="rect">
            <a:avLst/>
          </a:prstGeom>
          <a:ln>
            <a:noFill/>
          </a:ln>
          <a:effectLst>
            <a:softEdge rad="112500"/>
          </a:effectLst>
        </p:spPr>
      </p:pic>
    </p:spTree>
    <p:extLst>
      <p:ext uri="{BB962C8B-B14F-4D97-AF65-F5344CB8AC3E}">
        <p14:creationId xmlns:p14="http://schemas.microsoft.com/office/powerpoint/2010/main" val="160860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962" y="771550"/>
            <a:ext cx="2982935" cy="2242140"/>
          </a:xfrm>
          <a:prstGeom prst="rect">
            <a:avLst/>
          </a:prstGeom>
          <a:ln>
            <a:noFill/>
          </a:ln>
          <a:effectLst>
            <a:softEdge rad="112500"/>
          </a:effectLst>
        </p:spPr>
      </p:pic>
      <p:sp>
        <p:nvSpPr>
          <p:cNvPr id="6" name="Прямоугольник 5"/>
          <p:cNvSpPr/>
          <p:nvPr/>
        </p:nvSpPr>
        <p:spPr>
          <a:xfrm>
            <a:off x="2411759" y="0"/>
            <a:ext cx="6732241"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211960" y="137409"/>
            <a:ext cx="4773732" cy="369332"/>
          </a:xfrm>
          <a:prstGeom prst="rect">
            <a:avLst/>
          </a:prstGeom>
          <a:noFill/>
        </p:spPr>
        <p:txBody>
          <a:bodyPr wrap="square" rtlCol="0">
            <a:spAutoFit/>
          </a:bodyPr>
          <a:lstStyle/>
          <a:p>
            <a:pPr algn="r"/>
            <a:r>
              <a:rPr lang="ru-RU" b="1" i="1" dirty="0" smtClean="0">
                <a:solidFill>
                  <a:schemeClr val="bg1"/>
                </a:solidFill>
              </a:rPr>
              <a:t>ЦЕНТР ПОДДЕРЖКИ ЭКСПОРТА</a:t>
            </a:r>
            <a:endParaRPr lang="ru-RU" b="1" i="1" dirty="0">
              <a:solidFill>
                <a:schemeClr val="bg1"/>
              </a:solidFill>
            </a:endParaRPr>
          </a:p>
        </p:txBody>
      </p:sp>
      <p:sp>
        <p:nvSpPr>
          <p:cNvPr id="17" name="Прямоугольник 16"/>
          <p:cNvSpPr/>
          <p:nvPr/>
        </p:nvSpPr>
        <p:spPr>
          <a:xfrm>
            <a:off x="296919" y="813919"/>
            <a:ext cx="5450887" cy="1815882"/>
          </a:xfrm>
          <a:prstGeom prst="rect">
            <a:avLst/>
          </a:prstGeom>
        </p:spPr>
        <p:txBody>
          <a:bodyPr wrap="square">
            <a:spAutoFit/>
          </a:bodyPr>
          <a:lstStyle/>
          <a:p>
            <a:pPr marL="285750" indent="-285750">
              <a:buClr>
                <a:schemeClr val="accent6"/>
              </a:buClr>
              <a:buFont typeface="Wingdings" panose="05000000000000000000" pitchFamily="2" charset="2"/>
              <a:buChar char="q"/>
            </a:pPr>
            <a:r>
              <a:rPr lang="ru-RU" sz="1400" b="1" dirty="0" smtClean="0">
                <a:solidFill>
                  <a:srgbClr val="0070C0"/>
                </a:solidFill>
              </a:rPr>
              <a:t>консультации</a:t>
            </a:r>
            <a:r>
              <a:rPr lang="ru-RU" sz="1400" dirty="0" smtClean="0"/>
              <a:t> </a:t>
            </a:r>
            <a:r>
              <a:rPr lang="ru-RU" sz="1400" dirty="0"/>
              <a:t>по внешнеэкономической деятельности;</a:t>
            </a:r>
          </a:p>
          <a:p>
            <a:pPr marL="285750" indent="-285750">
              <a:buClr>
                <a:schemeClr val="accent6"/>
              </a:buClr>
              <a:buFont typeface="Wingdings" panose="05000000000000000000" pitchFamily="2" charset="2"/>
              <a:buChar char="q"/>
            </a:pPr>
            <a:r>
              <a:rPr lang="ru-RU" sz="1400" b="1" dirty="0" smtClean="0">
                <a:solidFill>
                  <a:srgbClr val="0070C0"/>
                </a:solidFill>
              </a:rPr>
              <a:t>участие</a:t>
            </a:r>
            <a:r>
              <a:rPr lang="ru-RU" sz="1400" dirty="0" smtClean="0"/>
              <a:t> </a:t>
            </a:r>
            <a:r>
              <a:rPr lang="ru-RU" sz="1400" dirty="0"/>
              <a:t>в международных и межрегиональных мероприятиях </a:t>
            </a:r>
            <a:r>
              <a:rPr lang="ru-RU" sz="1400" dirty="0" smtClean="0"/>
              <a:t/>
            </a:r>
            <a:br>
              <a:rPr lang="ru-RU" sz="1400" dirty="0" smtClean="0"/>
            </a:br>
            <a:r>
              <a:rPr lang="ru-RU" sz="1400" dirty="0" smtClean="0"/>
              <a:t>по </a:t>
            </a:r>
            <a:r>
              <a:rPr lang="ru-RU" sz="1400" dirty="0"/>
              <a:t>поиску партнеров;</a:t>
            </a:r>
          </a:p>
          <a:p>
            <a:pPr marL="285750" indent="-285750">
              <a:buClr>
                <a:schemeClr val="accent6"/>
              </a:buClr>
              <a:buFont typeface="Wingdings" panose="05000000000000000000" pitchFamily="2" charset="2"/>
              <a:buChar char="q"/>
            </a:pPr>
            <a:r>
              <a:rPr lang="ru-RU" sz="1400" b="1" dirty="0" smtClean="0">
                <a:solidFill>
                  <a:srgbClr val="0070C0"/>
                </a:solidFill>
              </a:rPr>
              <a:t>организация</a:t>
            </a:r>
            <a:r>
              <a:rPr lang="ru-RU" sz="1400" dirty="0" smtClean="0"/>
              <a:t> </a:t>
            </a:r>
            <a:r>
              <a:rPr lang="ru-RU" sz="1400" dirty="0"/>
              <a:t>участия в </a:t>
            </a:r>
            <a:r>
              <a:rPr lang="ru-RU" sz="1400" dirty="0" err="1" smtClean="0"/>
              <a:t>выставочно</a:t>
            </a:r>
            <a:r>
              <a:rPr lang="ru-RU" sz="1400" dirty="0" smtClean="0"/>
              <a:t>-ярмарочных</a:t>
            </a:r>
            <a:r>
              <a:rPr lang="en-US" sz="1400" dirty="0" smtClean="0"/>
              <a:t> </a:t>
            </a:r>
            <a:r>
              <a:rPr lang="ru-RU" sz="1400" dirty="0" smtClean="0"/>
              <a:t>мероприятиях </a:t>
            </a:r>
            <a:r>
              <a:rPr lang="ru-RU" sz="1400" dirty="0"/>
              <a:t>на территории Российской Федерации и за рубежом;</a:t>
            </a:r>
          </a:p>
          <a:p>
            <a:pPr marL="285750" indent="-285750">
              <a:buClr>
                <a:schemeClr val="accent6"/>
              </a:buClr>
              <a:buFont typeface="Wingdings" panose="05000000000000000000" pitchFamily="2" charset="2"/>
              <a:buChar char="q"/>
            </a:pPr>
            <a:r>
              <a:rPr lang="ru-RU" sz="1400" b="1" dirty="0" smtClean="0">
                <a:solidFill>
                  <a:srgbClr val="0070C0"/>
                </a:solidFill>
              </a:rPr>
              <a:t>проведение</a:t>
            </a:r>
            <a:r>
              <a:rPr lang="ru-RU" sz="1400" dirty="0" smtClean="0"/>
              <a:t> </a:t>
            </a:r>
            <a:r>
              <a:rPr lang="ru-RU" sz="1400" dirty="0"/>
              <a:t>маркетинговых исследований по выводу конкретного продукта на иностранный рынок.</a:t>
            </a:r>
          </a:p>
          <a:p>
            <a:endParaRPr lang="ru-RU" sz="1400" dirty="0" smtClean="0"/>
          </a:p>
        </p:txBody>
      </p:sp>
      <p:sp>
        <p:nvSpPr>
          <p:cNvPr id="3" name="Прямоугольник 2"/>
          <p:cNvSpPr/>
          <p:nvPr/>
        </p:nvSpPr>
        <p:spPr>
          <a:xfrm>
            <a:off x="296919" y="2845244"/>
            <a:ext cx="8648900" cy="1477328"/>
          </a:xfrm>
          <a:prstGeom prst="rect">
            <a:avLst/>
          </a:prstGeom>
        </p:spPr>
        <p:txBody>
          <a:bodyPr wrap="square">
            <a:spAutoFit/>
          </a:bodyPr>
          <a:lstStyle/>
          <a:p>
            <a:r>
              <a:rPr lang="ru-RU" b="1" dirty="0" smtClean="0">
                <a:solidFill>
                  <a:srgbClr val="0070C0"/>
                </a:solidFill>
              </a:rPr>
              <a:t>      С 2017 </a:t>
            </a:r>
            <a:r>
              <a:rPr lang="ru-RU" b="1" dirty="0">
                <a:solidFill>
                  <a:srgbClr val="0070C0"/>
                </a:solidFill>
              </a:rPr>
              <a:t>года предприниматели </a:t>
            </a:r>
            <a:r>
              <a:rPr lang="ru-RU" b="1" dirty="0" smtClean="0">
                <a:solidFill>
                  <a:schemeClr val="accent1"/>
                </a:solidFill>
              </a:rPr>
              <a:t>могут</a:t>
            </a:r>
            <a:r>
              <a:rPr lang="ru-RU" b="1" dirty="0" smtClean="0">
                <a:solidFill>
                  <a:srgbClr val="0070C0"/>
                </a:solidFill>
              </a:rPr>
              <a:t> </a:t>
            </a:r>
            <a:r>
              <a:rPr lang="ru-RU" b="1" dirty="0">
                <a:solidFill>
                  <a:srgbClr val="0070C0"/>
                </a:solidFill>
              </a:rPr>
              <a:t>получить такую поддержку как:</a:t>
            </a:r>
          </a:p>
          <a:p>
            <a:pPr marL="285750" indent="-285750">
              <a:buFont typeface="Wingdings" panose="05000000000000000000" pitchFamily="2" charset="2"/>
              <a:buChar char="§"/>
            </a:pPr>
            <a:r>
              <a:rPr lang="ru-RU" b="1" dirty="0" smtClean="0">
                <a:solidFill>
                  <a:srgbClr val="0070C0"/>
                </a:solidFill>
              </a:rPr>
              <a:t>создание</a:t>
            </a:r>
            <a:r>
              <a:rPr lang="ru-RU" dirty="0" smtClean="0"/>
              <a:t> </a:t>
            </a:r>
            <a:r>
              <a:rPr lang="ru-RU" dirty="0"/>
              <a:t>на иностранном языке или модернизация существующего сайта</a:t>
            </a:r>
            <a:r>
              <a:rPr lang="ru-RU" dirty="0" smtClean="0"/>
              <a:t>;</a:t>
            </a:r>
          </a:p>
          <a:p>
            <a:pPr marL="285750" indent="-285750">
              <a:buFont typeface="Wingdings" panose="05000000000000000000" pitchFamily="2" charset="2"/>
              <a:buChar char="§"/>
            </a:pPr>
            <a:r>
              <a:rPr lang="ru-RU" b="1" dirty="0" smtClean="0">
                <a:solidFill>
                  <a:schemeClr val="accent1"/>
                </a:solidFill>
              </a:rPr>
              <a:t>участие</a:t>
            </a:r>
            <a:r>
              <a:rPr lang="ru-RU" dirty="0" smtClean="0">
                <a:solidFill>
                  <a:srgbClr val="92D050"/>
                </a:solidFill>
              </a:rPr>
              <a:t> </a:t>
            </a:r>
            <a:r>
              <a:rPr lang="ru-RU" dirty="0" smtClean="0"/>
              <a:t>в образовательной программе АО «Российский экспортный центр» для начинающих экспортеров;</a:t>
            </a:r>
            <a:endParaRPr lang="ru-RU" dirty="0"/>
          </a:p>
          <a:p>
            <a:pPr marL="285750" indent="-285750">
              <a:buFont typeface="Wingdings" panose="05000000000000000000" pitchFamily="2" charset="2"/>
              <a:buChar char="§"/>
            </a:pPr>
            <a:r>
              <a:rPr lang="ru-RU" b="1" dirty="0" smtClean="0">
                <a:solidFill>
                  <a:srgbClr val="0070C0"/>
                </a:solidFill>
              </a:rPr>
              <a:t>оплата</a:t>
            </a:r>
            <a:r>
              <a:rPr lang="ru-RU" dirty="0" smtClean="0"/>
              <a:t> </a:t>
            </a:r>
            <a:r>
              <a:rPr lang="ru-RU" dirty="0"/>
              <a:t>затрат на международную сертификацию продукции.</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22" y="51470"/>
            <a:ext cx="2102381" cy="634496"/>
          </a:xfrm>
          <a:prstGeom prst="rect">
            <a:avLst/>
          </a:prstGeom>
        </p:spPr>
      </p:pic>
    </p:spTree>
    <p:extLst>
      <p:ext uri="{BB962C8B-B14F-4D97-AF65-F5344CB8AC3E}">
        <p14:creationId xmlns:p14="http://schemas.microsoft.com/office/powerpoint/2010/main" val="423562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217" r="589" b="26015"/>
          <a:stretch/>
        </p:blipFill>
        <p:spPr>
          <a:xfrm>
            <a:off x="-36512" y="0"/>
            <a:ext cx="9174234" cy="5143500"/>
          </a:xfrm>
          <a:prstGeom prst="rect">
            <a:avLst/>
          </a:prstGeom>
        </p:spPr>
      </p:pic>
      <p:sp>
        <p:nvSpPr>
          <p:cNvPr id="16" name="Прямоугольник 15"/>
          <p:cNvSpPr/>
          <p:nvPr/>
        </p:nvSpPr>
        <p:spPr>
          <a:xfrm>
            <a:off x="179512" y="608364"/>
            <a:ext cx="7726060" cy="3785652"/>
          </a:xfrm>
          <a:prstGeom prst="rect">
            <a:avLst/>
          </a:prstGeom>
        </p:spPr>
        <p:txBody>
          <a:bodyPr wrap="square">
            <a:spAutoFit/>
          </a:bodyPr>
          <a:lstStyle/>
          <a:p>
            <a:pPr marL="457200" indent="-457200">
              <a:buClr>
                <a:srgbClr val="FF0000"/>
              </a:buClr>
              <a:buFont typeface="Wingdings" panose="05000000000000000000" pitchFamily="2" charset="2"/>
              <a:buChar char="§"/>
            </a:pPr>
            <a:r>
              <a:rPr lang="ru-RU" sz="2400" dirty="0" smtClean="0">
                <a:latin typeface="+mj-lt"/>
              </a:rPr>
              <a:t>Антикризисный консалтинг</a:t>
            </a:r>
          </a:p>
          <a:p>
            <a:pPr marL="457200" indent="-457200">
              <a:buClr>
                <a:srgbClr val="FF0000"/>
              </a:buClr>
              <a:buFont typeface="Wingdings" panose="05000000000000000000" pitchFamily="2" charset="2"/>
              <a:buChar char="§"/>
            </a:pPr>
            <a:r>
              <a:rPr lang="ru-RU" sz="2400" dirty="0" smtClean="0">
                <a:latin typeface="+mj-lt"/>
              </a:rPr>
              <a:t>Технические аудиты</a:t>
            </a:r>
          </a:p>
          <a:p>
            <a:pPr marL="457200" indent="-457200">
              <a:buClr>
                <a:srgbClr val="FF0000"/>
              </a:buClr>
              <a:buFont typeface="Wingdings" panose="05000000000000000000" pitchFamily="2" charset="2"/>
              <a:buChar char="§"/>
            </a:pPr>
            <a:r>
              <a:rPr lang="ru-RU" sz="2400" dirty="0" smtClean="0">
                <a:latin typeface="+mj-lt"/>
              </a:rPr>
              <a:t>Программы модернизации</a:t>
            </a:r>
          </a:p>
          <a:p>
            <a:pPr marL="457200" indent="-457200">
              <a:buClr>
                <a:srgbClr val="FF0000"/>
              </a:buClr>
              <a:buFont typeface="Wingdings" panose="05000000000000000000" pitchFamily="2" charset="2"/>
              <a:buChar char="§"/>
            </a:pPr>
            <a:r>
              <a:rPr lang="ru-RU" sz="2400" dirty="0" smtClean="0">
                <a:latin typeface="+mj-lt"/>
              </a:rPr>
              <a:t>Патентные услуги</a:t>
            </a:r>
          </a:p>
          <a:p>
            <a:pPr marL="457200" indent="-457200">
              <a:buClr>
                <a:srgbClr val="FF0000"/>
              </a:buClr>
              <a:buFont typeface="Wingdings" panose="05000000000000000000" pitchFamily="2" charset="2"/>
              <a:buChar char="§"/>
            </a:pPr>
            <a:r>
              <a:rPr lang="ru-RU" sz="2400" dirty="0" smtClean="0">
                <a:latin typeface="+mj-lt"/>
              </a:rPr>
              <a:t>Разработка бизнес-планов</a:t>
            </a:r>
          </a:p>
          <a:p>
            <a:pPr marL="457200" indent="-457200">
              <a:buClr>
                <a:srgbClr val="FF0000"/>
              </a:buClr>
              <a:buFont typeface="Wingdings" panose="05000000000000000000" pitchFamily="2" charset="2"/>
              <a:buChar char="§"/>
            </a:pPr>
            <a:r>
              <a:rPr lang="ru-RU" sz="2400" dirty="0"/>
              <a:t>Сертификация продукции </a:t>
            </a:r>
          </a:p>
          <a:p>
            <a:pPr marL="457200" indent="-457200">
              <a:buClr>
                <a:srgbClr val="FF0000"/>
              </a:buClr>
              <a:buFont typeface="Wingdings" panose="05000000000000000000" pitchFamily="2" charset="2"/>
              <a:buChar char="§"/>
            </a:pPr>
            <a:r>
              <a:rPr lang="ru-RU" sz="2400" dirty="0" smtClean="0"/>
              <a:t>Маркетинговые </a:t>
            </a:r>
            <a:r>
              <a:rPr lang="ru-RU" sz="2400" dirty="0"/>
              <a:t>услуги (выставочная </a:t>
            </a:r>
            <a:r>
              <a:rPr lang="ru-RU" sz="2400" dirty="0" smtClean="0"/>
              <a:t>деятельность)</a:t>
            </a:r>
            <a:endParaRPr lang="ru-RU" sz="2400" dirty="0" smtClean="0">
              <a:latin typeface="+mj-lt"/>
            </a:endParaRPr>
          </a:p>
          <a:p>
            <a:pPr marL="457200" indent="-457200">
              <a:buClr>
                <a:srgbClr val="FF0000"/>
              </a:buClr>
              <a:buFont typeface="Wingdings" panose="05000000000000000000" pitchFamily="2" charset="2"/>
              <a:buChar char="§"/>
            </a:pPr>
            <a:r>
              <a:rPr lang="ru-RU" sz="2400" dirty="0"/>
              <a:t>Экспресс оценка индекса технологической готовности</a:t>
            </a:r>
            <a:endParaRPr lang="ru-RU" sz="2800" dirty="0"/>
          </a:p>
          <a:p>
            <a:pPr marL="457200" indent="-457200">
              <a:buClr>
                <a:srgbClr val="FF0000"/>
              </a:buClr>
              <a:buFont typeface="Wingdings" panose="05000000000000000000" pitchFamily="2" charset="2"/>
              <a:buChar char="§"/>
            </a:pPr>
            <a:r>
              <a:rPr lang="ru-RU" sz="2400" dirty="0" smtClean="0">
                <a:latin typeface="+mj-lt"/>
              </a:rPr>
              <a:t>Проектно-конструкторские </a:t>
            </a:r>
            <a:r>
              <a:rPr lang="ru-RU" sz="2400" dirty="0">
                <a:latin typeface="+mj-lt"/>
              </a:rPr>
              <a:t>и расчетно-аналитические услуги </a:t>
            </a:r>
            <a:endParaRPr lang="ru-RU" sz="2400" dirty="0" smtClean="0">
              <a:latin typeface="+mj-lt"/>
            </a:endParaRPr>
          </a:p>
        </p:txBody>
      </p:sp>
      <p:pic>
        <p:nvPicPr>
          <p:cNvPr id="18" name="Picture 3" descr="C:\Users\admin\Desktop\i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413" y="741910"/>
            <a:ext cx="3452234" cy="2016224"/>
          </a:xfrm>
          <a:prstGeom prst="snip2DiagRect">
            <a:avLst>
              <a:gd name="adj1" fmla="val 1885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Прямоугольник 5"/>
          <p:cNvSpPr/>
          <p:nvPr/>
        </p:nvSpPr>
        <p:spPr>
          <a:xfrm>
            <a:off x="2483768" y="0"/>
            <a:ext cx="6632995"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283968" y="152497"/>
            <a:ext cx="4773732" cy="369332"/>
          </a:xfrm>
          <a:prstGeom prst="rect">
            <a:avLst/>
          </a:prstGeom>
          <a:noFill/>
        </p:spPr>
        <p:txBody>
          <a:bodyPr wrap="square" rtlCol="0">
            <a:spAutoFit/>
          </a:bodyPr>
          <a:lstStyle/>
          <a:p>
            <a:pPr algn="r"/>
            <a:r>
              <a:rPr lang="ru-RU" b="1" i="1" dirty="0" smtClean="0">
                <a:solidFill>
                  <a:schemeClr val="bg1"/>
                </a:solidFill>
              </a:rPr>
              <a:t>ИНЖИНИРИНГОВЫЙ ЦЕНТР</a:t>
            </a:r>
            <a:endParaRPr lang="ru-RU" b="1" i="1" dirty="0">
              <a:solidFill>
                <a:schemeClr val="bg1"/>
              </a:solidFill>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1470"/>
            <a:ext cx="2102381" cy="634496"/>
          </a:xfrm>
          <a:prstGeom prst="rect">
            <a:avLst/>
          </a:prstGeom>
        </p:spPr>
      </p:pic>
    </p:spTree>
    <p:extLst>
      <p:ext uri="{BB962C8B-B14F-4D97-AF65-F5344CB8AC3E}">
        <p14:creationId xmlns:p14="http://schemas.microsoft.com/office/powerpoint/2010/main" val="12445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39409" t="34368" r="2511" b="7483"/>
          <a:stretch/>
        </p:blipFill>
        <p:spPr>
          <a:xfrm>
            <a:off x="-9234" y="565430"/>
            <a:ext cx="3240360" cy="4585289"/>
          </a:xfrm>
          <a:prstGeom prst="rect">
            <a:avLst/>
          </a:prstGeom>
        </p:spPr>
      </p:pic>
      <p:sp>
        <p:nvSpPr>
          <p:cNvPr id="6" name="Прямоугольник 5"/>
          <p:cNvSpPr/>
          <p:nvPr/>
        </p:nvSpPr>
        <p:spPr>
          <a:xfrm>
            <a:off x="2431359" y="0"/>
            <a:ext cx="6712641"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211960" y="137409"/>
            <a:ext cx="4773732" cy="369332"/>
          </a:xfrm>
          <a:prstGeom prst="rect">
            <a:avLst/>
          </a:prstGeom>
          <a:noFill/>
        </p:spPr>
        <p:txBody>
          <a:bodyPr wrap="square" rtlCol="0">
            <a:spAutoFit/>
          </a:bodyPr>
          <a:lstStyle/>
          <a:p>
            <a:pPr algn="r"/>
            <a:r>
              <a:rPr lang="ru-RU" b="1" i="1" dirty="0" smtClean="0">
                <a:solidFill>
                  <a:schemeClr val="bg1"/>
                </a:solidFill>
              </a:rPr>
              <a:t>ОБРАЗОВАТЕЛЬНАЯ ПОДДЕРЖКА</a:t>
            </a:r>
            <a:endParaRPr lang="ru-RU" b="1" i="1" dirty="0">
              <a:solidFill>
                <a:schemeClr val="bg1"/>
              </a:solidFill>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22" y="194199"/>
            <a:ext cx="2102381" cy="634496"/>
          </a:xfrm>
          <a:prstGeom prst="rect">
            <a:avLst/>
          </a:prstGeom>
        </p:spPr>
      </p:pic>
      <p:sp>
        <p:nvSpPr>
          <p:cNvPr id="13" name="Прямоугольник 12"/>
          <p:cNvSpPr/>
          <p:nvPr/>
        </p:nvSpPr>
        <p:spPr>
          <a:xfrm>
            <a:off x="3539440" y="1159746"/>
            <a:ext cx="5341967" cy="2123658"/>
          </a:xfrm>
          <a:prstGeom prst="rect">
            <a:avLst/>
          </a:prstGeom>
        </p:spPr>
        <p:txBody>
          <a:bodyPr wrap="square">
            <a:spAutoFit/>
          </a:bodyPr>
          <a:lstStyle/>
          <a:p>
            <a:pPr marL="285750" lvl="0" indent="-285750" algn="just" fontAlgn="ctr">
              <a:buFont typeface="Wingdings" panose="05000000000000000000" pitchFamily="2" charset="2"/>
              <a:buChar char="q"/>
              <a:defRPr/>
            </a:pPr>
            <a:r>
              <a:rPr lang="ru-RU" sz="1600" b="1" dirty="0" smtClean="0">
                <a:solidFill>
                  <a:srgbClr val="0070C0"/>
                </a:solidFill>
                <a:latin typeface="+mj-lt"/>
                <a:cs typeface="Times New Roman" panose="02020603050405020304" pitchFamily="18" charset="0"/>
              </a:rPr>
              <a:t>ПОЖАРНАЯ БЕЗОПАСНОСТЬ</a:t>
            </a:r>
            <a:endParaRPr lang="ru-RU" sz="1600" dirty="0">
              <a:solidFill>
                <a:srgbClr val="000000"/>
              </a:solidFill>
              <a:latin typeface="+mj-lt"/>
              <a:cs typeface="Times New Roman" panose="02020603050405020304" pitchFamily="18" charset="0"/>
            </a:endParaRPr>
          </a:p>
          <a:p>
            <a:pPr marL="285750" lvl="0" indent="-285750" algn="just" fontAlgn="ctr">
              <a:buFont typeface="Wingdings" panose="05000000000000000000" pitchFamily="2" charset="2"/>
              <a:buChar char="q"/>
              <a:defRPr/>
            </a:pPr>
            <a:r>
              <a:rPr lang="ru-RU" sz="1600" b="1" dirty="0" smtClean="0">
                <a:solidFill>
                  <a:schemeClr val="accent6"/>
                </a:solidFill>
                <a:latin typeface="+mj-lt"/>
                <a:cs typeface="Times New Roman" panose="02020603050405020304" pitchFamily="18" charset="0"/>
              </a:rPr>
              <a:t>ОХРАНА ТРУДА</a:t>
            </a:r>
            <a:endParaRPr lang="en-US" sz="1600" dirty="0" smtClean="0">
              <a:solidFill>
                <a:schemeClr val="accent6"/>
              </a:solidFill>
              <a:latin typeface="+mj-lt"/>
              <a:cs typeface="Times New Roman" panose="02020603050405020304" pitchFamily="18" charset="0"/>
            </a:endParaRPr>
          </a:p>
          <a:p>
            <a:pPr marL="285750" indent="-285750" algn="just" fontAlgn="ctr">
              <a:buFont typeface="Wingdings" panose="05000000000000000000" pitchFamily="2" charset="2"/>
              <a:buChar char="q"/>
            </a:pPr>
            <a:r>
              <a:rPr lang="ru-RU" sz="1600" b="1" dirty="0" smtClean="0">
                <a:solidFill>
                  <a:srgbClr val="0070C0"/>
                </a:solidFill>
                <a:latin typeface="+mj-lt"/>
                <a:cs typeface="Times New Roman" panose="02020603050405020304" pitchFamily="18" charset="0"/>
              </a:rPr>
              <a:t>ОСНОВЫ ПРЕДПРИНИМАТЕЛЬСКОЙ ДЕЯТЕЛЬНОСТИ </a:t>
            </a:r>
            <a:endParaRPr lang="en-US" sz="1600" dirty="0" smtClean="0">
              <a:solidFill>
                <a:prstClr val="black"/>
              </a:solidFill>
              <a:latin typeface="+mj-lt"/>
              <a:cs typeface="Times New Roman" panose="02020603050405020304" pitchFamily="18" charset="0"/>
            </a:endParaRPr>
          </a:p>
          <a:p>
            <a:pPr marL="285750" indent="-285750" algn="just" fontAlgn="ctr">
              <a:buFont typeface="Wingdings" panose="05000000000000000000" pitchFamily="2" charset="2"/>
              <a:buChar char="q"/>
            </a:pPr>
            <a:r>
              <a:rPr lang="ru-RU" sz="1600" b="1" dirty="0" smtClean="0">
                <a:solidFill>
                  <a:schemeClr val="accent6"/>
                </a:solidFill>
                <a:latin typeface="+mj-lt"/>
                <a:cs typeface="Times New Roman" panose="02020603050405020304" pitchFamily="18" charset="0"/>
              </a:rPr>
              <a:t>1С БУХГАЛТЕРИЯ</a:t>
            </a:r>
          </a:p>
          <a:p>
            <a:pPr fontAlgn="ctr"/>
            <a:endParaRPr lang="ru-RU" sz="1400" dirty="0">
              <a:solidFill>
                <a:srgbClr val="000000"/>
              </a:solidFill>
              <a:latin typeface="+mj-lt"/>
              <a:cs typeface="Times New Roman" panose="02020603050405020304" pitchFamily="18" charset="0"/>
            </a:endParaRPr>
          </a:p>
          <a:p>
            <a:pPr fontAlgn="ctr"/>
            <a:endParaRPr lang="ru-RU" dirty="0">
              <a:solidFill>
                <a:schemeClr val="dk1"/>
              </a:solidFill>
              <a:latin typeface="Times New Roman" panose="02020603050405020304" pitchFamily="18" charset="0"/>
              <a:cs typeface="Times New Roman" panose="02020603050405020304" pitchFamily="18" charset="0"/>
            </a:endParaRPr>
          </a:p>
          <a:p>
            <a:pPr algn="ctr" fontAlgn="ctr"/>
            <a:endParaRPr lang="ru-RU" b="1" dirty="0">
              <a:solidFill>
                <a:schemeClr val="dk1"/>
              </a:solidFill>
              <a:latin typeface="Times New Roman" panose="02020603050405020304" pitchFamily="18" charset="0"/>
              <a:cs typeface="Times New Roman" panose="02020603050405020304" pitchFamily="18" charset="0"/>
            </a:endParaRPr>
          </a:p>
          <a:p>
            <a:pPr algn="ctr" fontAlgn="ctr"/>
            <a:endParaRPr lang="ru-RU" b="1" dirty="0">
              <a:solidFill>
                <a:srgbClr val="00000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539440" y="721648"/>
            <a:ext cx="5281032" cy="492443"/>
          </a:xfrm>
          <a:prstGeom prst="rect">
            <a:avLst/>
          </a:prstGeom>
        </p:spPr>
        <p:txBody>
          <a:bodyPr wrap="square">
            <a:spAutoFit/>
          </a:bodyPr>
          <a:lstStyle/>
          <a:p>
            <a:pPr algn="just"/>
            <a:r>
              <a:rPr lang="ru-RU" sz="1300" b="1" dirty="0" smtClean="0"/>
              <a:t>В 2018 году Центр поддержки предпринимательства проводит следующие программы обучения:</a:t>
            </a:r>
            <a:endParaRPr lang="ru-RU" sz="1300" b="1" i="0" dirty="0">
              <a:effectLst/>
            </a:endParaRPr>
          </a:p>
        </p:txBody>
      </p:sp>
      <p:sp>
        <p:nvSpPr>
          <p:cNvPr id="24" name="Прямоугольник 23"/>
          <p:cNvSpPr/>
          <p:nvPr/>
        </p:nvSpPr>
        <p:spPr>
          <a:xfrm>
            <a:off x="3569907" y="2221575"/>
            <a:ext cx="5281032" cy="292388"/>
          </a:xfrm>
          <a:prstGeom prst="rect">
            <a:avLst/>
          </a:prstGeom>
        </p:spPr>
        <p:txBody>
          <a:bodyPr wrap="square">
            <a:spAutoFit/>
          </a:bodyPr>
          <a:lstStyle/>
          <a:p>
            <a:pPr algn="just"/>
            <a:r>
              <a:rPr lang="ru-RU" sz="1300" b="1" dirty="0" smtClean="0"/>
              <a:t>Обучение по программам Корпорации МСП:</a:t>
            </a:r>
            <a:endParaRPr lang="ru-RU" sz="1300" b="1" i="0" dirty="0">
              <a:effectLst/>
            </a:endParaRPr>
          </a:p>
        </p:txBody>
      </p:sp>
      <p:sp>
        <p:nvSpPr>
          <p:cNvPr id="25" name="Прямоугольник 24"/>
          <p:cNvSpPr/>
          <p:nvPr/>
        </p:nvSpPr>
        <p:spPr>
          <a:xfrm>
            <a:off x="3572407" y="2181578"/>
            <a:ext cx="545062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3413" y="3260901"/>
            <a:ext cx="1249616" cy="568463"/>
          </a:xfrm>
          <a:prstGeom prst="rect">
            <a:avLst/>
          </a:prstGeom>
        </p:spPr>
      </p:pic>
      <p:sp>
        <p:nvSpPr>
          <p:cNvPr id="27" name="Прямоугольник 26"/>
          <p:cNvSpPr/>
          <p:nvPr/>
        </p:nvSpPr>
        <p:spPr>
          <a:xfrm>
            <a:off x="3543550" y="2452407"/>
            <a:ext cx="5341967" cy="830997"/>
          </a:xfrm>
          <a:prstGeom prst="rect">
            <a:avLst/>
          </a:prstGeom>
        </p:spPr>
        <p:txBody>
          <a:bodyPr wrap="square">
            <a:spAutoFit/>
          </a:bodyPr>
          <a:lstStyle/>
          <a:p>
            <a:pPr marL="285750" lvl="0" indent="-285750" algn="just" fontAlgn="ctr">
              <a:buFont typeface="Wingdings" panose="05000000000000000000" pitchFamily="2" charset="2"/>
              <a:buChar char="q"/>
              <a:defRPr/>
            </a:pPr>
            <a:r>
              <a:rPr lang="ru-RU" sz="1600" b="1" dirty="0" smtClean="0">
                <a:solidFill>
                  <a:srgbClr val="0070C0"/>
                </a:solidFill>
                <a:latin typeface="+mj-lt"/>
                <a:cs typeface="Times New Roman" panose="02020603050405020304" pitchFamily="18" charset="0"/>
              </a:rPr>
              <a:t>АЗБУКА ПРЕДПРИНИМАТЕЛЯ</a:t>
            </a:r>
            <a:endParaRPr lang="ru-RU" sz="1600" dirty="0">
              <a:solidFill>
                <a:srgbClr val="000000"/>
              </a:solidFill>
              <a:latin typeface="+mj-lt"/>
              <a:cs typeface="Times New Roman" panose="02020603050405020304" pitchFamily="18" charset="0"/>
            </a:endParaRPr>
          </a:p>
          <a:p>
            <a:pPr marL="285750" lvl="0" indent="-285750" algn="just" fontAlgn="ctr">
              <a:buFont typeface="Wingdings" panose="05000000000000000000" pitchFamily="2" charset="2"/>
              <a:buChar char="q"/>
              <a:defRPr/>
            </a:pPr>
            <a:r>
              <a:rPr lang="ru-RU" sz="1600" b="1" dirty="0" smtClean="0">
                <a:solidFill>
                  <a:srgbClr val="0070C0"/>
                </a:solidFill>
                <a:latin typeface="+mj-lt"/>
                <a:cs typeface="Times New Roman" panose="02020603050405020304" pitchFamily="18" charset="0"/>
              </a:rPr>
              <a:t>ШКОЛА ПРЕДПРИНИМАТЕЛЬСТВА</a:t>
            </a:r>
            <a:endParaRPr lang="ru-RU" sz="1600" dirty="0">
              <a:solidFill>
                <a:srgbClr val="000000"/>
              </a:solidFill>
              <a:latin typeface="+mj-lt"/>
              <a:cs typeface="Times New Roman" panose="02020603050405020304" pitchFamily="18" charset="0"/>
            </a:endParaRPr>
          </a:p>
          <a:p>
            <a:pPr marL="285750" lvl="0" indent="-285750" algn="just" fontAlgn="ctr">
              <a:buFont typeface="Wingdings" panose="05000000000000000000" pitchFamily="2" charset="2"/>
              <a:buChar char="q"/>
              <a:defRPr/>
            </a:pPr>
            <a:r>
              <a:rPr lang="ru-RU" sz="1600" b="1" dirty="0" smtClean="0">
                <a:solidFill>
                  <a:srgbClr val="0070C0"/>
                </a:solidFill>
                <a:latin typeface="+mj-lt"/>
                <a:cs typeface="Times New Roman" panose="02020603050405020304" pitchFamily="18" charset="0"/>
              </a:rPr>
              <a:t>МАМА - ПРЕДПРИНИМАТЕЛЬ</a:t>
            </a:r>
            <a:endParaRPr lang="en-US" sz="1600" b="1" dirty="0" smtClean="0">
              <a:solidFill>
                <a:srgbClr val="0070C0"/>
              </a:solidFill>
              <a:latin typeface="+mj-lt"/>
              <a:cs typeface="Times New Roman" panose="02020603050405020304" pitchFamily="18" charset="0"/>
            </a:endParaRPr>
          </a:p>
        </p:txBody>
      </p:sp>
      <p:sp>
        <p:nvSpPr>
          <p:cNvPr id="14" name="Прямоугольник 13"/>
          <p:cNvSpPr/>
          <p:nvPr/>
        </p:nvSpPr>
        <p:spPr>
          <a:xfrm>
            <a:off x="3572407" y="3294179"/>
            <a:ext cx="545062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539440" y="3362320"/>
            <a:ext cx="5281032" cy="292388"/>
          </a:xfrm>
          <a:prstGeom prst="rect">
            <a:avLst/>
          </a:prstGeom>
        </p:spPr>
        <p:txBody>
          <a:bodyPr wrap="square">
            <a:spAutoFit/>
          </a:bodyPr>
          <a:lstStyle/>
          <a:p>
            <a:pPr algn="just"/>
            <a:r>
              <a:rPr lang="ru-RU" sz="1300" b="1" dirty="0" smtClean="0"/>
              <a:t>Проведение семинаров по темам:</a:t>
            </a:r>
            <a:endParaRPr lang="ru-RU" sz="1300" b="1" i="0" dirty="0">
              <a:effectLst/>
            </a:endParaRPr>
          </a:p>
        </p:txBody>
      </p:sp>
      <p:sp>
        <p:nvSpPr>
          <p:cNvPr id="16" name="Прямоугольник 15"/>
          <p:cNvSpPr/>
          <p:nvPr/>
        </p:nvSpPr>
        <p:spPr>
          <a:xfrm>
            <a:off x="3569907" y="3577420"/>
            <a:ext cx="5341967" cy="2616101"/>
          </a:xfrm>
          <a:prstGeom prst="rect">
            <a:avLst/>
          </a:prstGeom>
        </p:spPr>
        <p:txBody>
          <a:bodyPr wrap="square">
            <a:spAutoFit/>
          </a:bodyPr>
          <a:lstStyle/>
          <a:p>
            <a:pPr marL="285750" lvl="0" indent="-285750" algn="just" fontAlgn="ctr">
              <a:buFont typeface="Wingdings" panose="05000000000000000000" pitchFamily="2" charset="2"/>
              <a:buChar char="q"/>
              <a:defRPr/>
            </a:pPr>
            <a:r>
              <a:rPr lang="ru-RU" sz="1600" b="1" dirty="0" smtClean="0">
                <a:solidFill>
                  <a:srgbClr val="0070C0"/>
                </a:solidFill>
                <a:latin typeface="+mj-lt"/>
                <a:cs typeface="Times New Roman" panose="02020603050405020304" pitchFamily="18" charset="0"/>
              </a:rPr>
              <a:t>БУХГАЛТЕРСКИЙ И НАЛОГОВЫЙ УЧЕТ</a:t>
            </a:r>
            <a:endParaRPr lang="ru-RU" sz="1600" dirty="0">
              <a:solidFill>
                <a:srgbClr val="000000"/>
              </a:solidFill>
              <a:latin typeface="+mj-lt"/>
              <a:cs typeface="Times New Roman" panose="02020603050405020304" pitchFamily="18" charset="0"/>
            </a:endParaRPr>
          </a:p>
          <a:p>
            <a:pPr marL="285750" lvl="0" indent="-285750" algn="just" fontAlgn="ctr">
              <a:buFont typeface="Wingdings" panose="05000000000000000000" pitchFamily="2" charset="2"/>
              <a:buChar char="q"/>
              <a:defRPr/>
            </a:pPr>
            <a:r>
              <a:rPr lang="ru-RU" sz="1600" b="1" dirty="0" smtClean="0">
                <a:solidFill>
                  <a:schemeClr val="accent6"/>
                </a:solidFill>
                <a:latin typeface="+mj-lt"/>
                <a:cs typeface="Times New Roman" panose="02020603050405020304" pitchFamily="18" charset="0"/>
              </a:rPr>
              <a:t>ЮРИДИЧЕСКИЕ ВОПРОСЫ</a:t>
            </a:r>
            <a:endParaRPr lang="en-US" sz="1600" dirty="0" smtClean="0">
              <a:solidFill>
                <a:schemeClr val="accent6"/>
              </a:solidFill>
              <a:latin typeface="+mj-lt"/>
              <a:cs typeface="Times New Roman" panose="02020603050405020304" pitchFamily="18" charset="0"/>
            </a:endParaRPr>
          </a:p>
          <a:p>
            <a:pPr marL="285750" indent="-285750" algn="just" fontAlgn="ctr">
              <a:buFont typeface="Wingdings" panose="05000000000000000000" pitchFamily="2" charset="2"/>
              <a:buChar char="q"/>
            </a:pPr>
            <a:r>
              <a:rPr lang="ru-RU" sz="1600" b="1" dirty="0" smtClean="0">
                <a:solidFill>
                  <a:srgbClr val="0070C0"/>
                </a:solidFill>
                <a:latin typeface="+mj-lt"/>
                <a:cs typeface="Times New Roman" panose="02020603050405020304" pitchFamily="18" charset="0"/>
              </a:rPr>
              <a:t>УЧАСТИЕ В ГОСУДАРСТВЕННЫХ И МУНИЦИПАЛЬНЫХ ЗАКУПКАХ</a:t>
            </a:r>
            <a:endParaRPr lang="en-US" sz="1600" dirty="0" smtClean="0">
              <a:solidFill>
                <a:prstClr val="black"/>
              </a:solidFill>
              <a:latin typeface="+mj-lt"/>
              <a:cs typeface="Times New Roman" panose="02020603050405020304" pitchFamily="18" charset="0"/>
            </a:endParaRPr>
          </a:p>
          <a:p>
            <a:pPr marL="285750" indent="-285750" algn="just" fontAlgn="ctr">
              <a:buFont typeface="Wingdings" panose="05000000000000000000" pitchFamily="2" charset="2"/>
              <a:buChar char="q"/>
            </a:pPr>
            <a:r>
              <a:rPr lang="ru-RU" sz="1600" b="1" dirty="0" smtClean="0">
                <a:solidFill>
                  <a:schemeClr val="accent6"/>
                </a:solidFill>
                <a:latin typeface="+mj-lt"/>
                <a:cs typeface="Times New Roman" panose="02020603050405020304" pitchFamily="18" charset="0"/>
              </a:rPr>
              <a:t>ИНЫЕ ВОПРОСЫ ВЕДЕНИЯ ПРЕДПРИНИМАТЕЛЬСКОЙ ДЕЯТЕЛЬНОСТИ</a:t>
            </a:r>
          </a:p>
          <a:p>
            <a:pPr fontAlgn="ctr"/>
            <a:endParaRPr lang="ru-RU" sz="1400" dirty="0">
              <a:solidFill>
                <a:srgbClr val="000000"/>
              </a:solidFill>
              <a:latin typeface="+mj-lt"/>
              <a:cs typeface="Times New Roman" panose="02020603050405020304" pitchFamily="18" charset="0"/>
            </a:endParaRPr>
          </a:p>
          <a:p>
            <a:pPr fontAlgn="ctr"/>
            <a:endParaRPr lang="ru-RU" dirty="0">
              <a:solidFill>
                <a:schemeClr val="dk1"/>
              </a:solidFill>
              <a:latin typeface="Times New Roman" panose="02020603050405020304" pitchFamily="18" charset="0"/>
              <a:cs typeface="Times New Roman" panose="02020603050405020304" pitchFamily="18" charset="0"/>
            </a:endParaRPr>
          </a:p>
          <a:p>
            <a:pPr algn="ctr" fontAlgn="ctr"/>
            <a:endParaRPr lang="ru-RU" b="1" dirty="0">
              <a:solidFill>
                <a:schemeClr val="dk1"/>
              </a:solidFill>
              <a:latin typeface="Times New Roman" panose="02020603050405020304" pitchFamily="18" charset="0"/>
              <a:cs typeface="Times New Roman" panose="02020603050405020304" pitchFamily="18" charset="0"/>
            </a:endParaRPr>
          </a:p>
          <a:p>
            <a:pPr algn="ctr" fontAlgn="ctr"/>
            <a:endParaRPr lang="ru-RU"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890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18" y="3381989"/>
            <a:ext cx="2456551" cy="1624053"/>
          </a:xfrm>
          <a:prstGeom prst="rect">
            <a:avLst/>
          </a:prstGeom>
        </p:spPr>
      </p:pic>
      <p:sp>
        <p:nvSpPr>
          <p:cNvPr id="6" name="Прямоугольник 5"/>
          <p:cNvSpPr/>
          <p:nvPr/>
        </p:nvSpPr>
        <p:spPr>
          <a:xfrm>
            <a:off x="2431359" y="0"/>
            <a:ext cx="6712641"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211960" y="137409"/>
            <a:ext cx="4773732" cy="369332"/>
          </a:xfrm>
          <a:prstGeom prst="rect">
            <a:avLst/>
          </a:prstGeom>
          <a:noFill/>
        </p:spPr>
        <p:txBody>
          <a:bodyPr wrap="square" rtlCol="0">
            <a:spAutoFit/>
          </a:bodyPr>
          <a:lstStyle/>
          <a:p>
            <a:pPr algn="r"/>
            <a:r>
              <a:rPr lang="ru-RU" b="1" i="1" dirty="0" smtClean="0">
                <a:solidFill>
                  <a:schemeClr val="bg1"/>
                </a:solidFill>
              </a:rPr>
              <a:t>КОНСУЛЬТАЦИОННАЯ ПОДДЕРЖКА</a:t>
            </a:r>
            <a:endParaRPr lang="ru-RU" b="1" i="1" dirty="0">
              <a:solidFill>
                <a:schemeClr val="bg1"/>
              </a:solidFill>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378" y="849532"/>
            <a:ext cx="716846" cy="716846"/>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700" y="851751"/>
            <a:ext cx="742141" cy="743859"/>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3968" y="821477"/>
            <a:ext cx="753617" cy="751877"/>
          </a:xfrm>
          <a:prstGeom prst="rect">
            <a:avLst/>
          </a:prstGeom>
        </p:spPr>
      </p:pic>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0761" y="828695"/>
            <a:ext cx="760277" cy="758520"/>
          </a:xfrm>
          <a:prstGeom prst="rect">
            <a:avLst/>
          </a:prstGeom>
        </p:spPr>
      </p:pic>
      <p:graphicFrame>
        <p:nvGraphicFramePr>
          <p:cNvPr id="19" name="Схема 18"/>
          <p:cNvGraphicFramePr/>
          <p:nvPr>
            <p:extLst>
              <p:ext uri="{D42A27DB-BD31-4B8C-83A1-F6EECF244321}">
                <p14:modId xmlns:p14="http://schemas.microsoft.com/office/powerpoint/2010/main" val="1272844003"/>
              </p:ext>
            </p:extLst>
          </p:nvPr>
        </p:nvGraphicFramePr>
        <p:xfrm>
          <a:off x="2431359" y="1624843"/>
          <a:ext cx="6552729" cy="3305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 name="Рисунок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6822" y="194199"/>
            <a:ext cx="2102381" cy="634496"/>
          </a:xfrm>
          <a:prstGeom prst="rect">
            <a:avLst/>
          </a:prstGeom>
        </p:spPr>
      </p:pic>
      <p:sp>
        <p:nvSpPr>
          <p:cNvPr id="22" name="Прямоугольник 21"/>
          <p:cNvSpPr/>
          <p:nvPr/>
        </p:nvSpPr>
        <p:spPr>
          <a:xfrm>
            <a:off x="-28890" y="1851670"/>
            <a:ext cx="2460249" cy="1200329"/>
          </a:xfrm>
          <a:prstGeom prst="rect">
            <a:avLst/>
          </a:prstGeom>
        </p:spPr>
        <p:txBody>
          <a:bodyPr wrap="square">
            <a:spAutoFit/>
          </a:bodyPr>
          <a:lstStyle/>
          <a:p>
            <a:pPr lvl="0" algn="ctr"/>
            <a:r>
              <a:rPr lang="ru-RU" sz="2400" b="1" dirty="0" smtClean="0">
                <a:solidFill>
                  <a:srgbClr val="C00000"/>
                </a:solidFill>
              </a:rPr>
              <a:t>(4872) 71-62-42</a:t>
            </a:r>
          </a:p>
          <a:p>
            <a:pPr lvl="0" algn="ctr"/>
            <a:r>
              <a:rPr lang="ru-RU" sz="2000" b="1" dirty="0" smtClean="0">
                <a:solidFill>
                  <a:srgbClr val="0070C0"/>
                </a:solidFill>
              </a:rPr>
              <a:t>«ГОРЯЧАЯ ЛИНИЯ» </a:t>
            </a:r>
            <a:r>
              <a:rPr lang="ru-RU" sz="1400" b="1" dirty="0" smtClean="0"/>
              <a:t/>
            </a:r>
            <a:br>
              <a:rPr lang="ru-RU" sz="1400" b="1" dirty="0" smtClean="0"/>
            </a:br>
            <a:r>
              <a:rPr lang="ru-RU" sz="1400" b="1" dirty="0" smtClean="0"/>
              <a:t>поддержки </a:t>
            </a:r>
            <a:br>
              <a:rPr lang="ru-RU" sz="1400" b="1" dirty="0" smtClean="0"/>
            </a:br>
            <a:r>
              <a:rPr lang="ru-RU" sz="1400" b="1" dirty="0" smtClean="0"/>
              <a:t>предпринимательства</a:t>
            </a:r>
            <a:endParaRPr lang="ru-RU" sz="1400" b="1" dirty="0"/>
          </a:p>
        </p:txBody>
      </p:sp>
      <p:grpSp>
        <p:nvGrpSpPr>
          <p:cNvPr id="12" name="Группа 11"/>
          <p:cNvGrpSpPr/>
          <p:nvPr/>
        </p:nvGrpSpPr>
        <p:grpSpPr>
          <a:xfrm>
            <a:off x="6156176" y="4538378"/>
            <a:ext cx="1256868" cy="409636"/>
            <a:chOff x="3764119" y="1964773"/>
            <a:chExt cx="1087855" cy="640080"/>
          </a:xfrm>
        </p:grpSpPr>
        <p:sp>
          <p:nvSpPr>
            <p:cNvPr id="13" name="Скругленный прямоугольник 12"/>
            <p:cNvSpPr/>
            <p:nvPr/>
          </p:nvSpPr>
          <p:spPr>
            <a:xfrm>
              <a:off x="3764119" y="2031179"/>
              <a:ext cx="1087855" cy="573672"/>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Скругленный прямоугольник 4"/>
            <p:cNvSpPr/>
            <p:nvPr/>
          </p:nvSpPr>
          <p:spPr>
            <a:xfrm>
              <a:off x="3803946" y="1964773"/>
              <a:ext cx="1048027" cy="640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b="1" dirty="0" smtClean="0"/>
                <a:t>Франчайзинг</a:t>
              </a:r>
              <a:endParaRPr lang="ru-RU" sz="1100" b="1" kern="1200" dirty="0"/>
            </a:p>
          </p:txBody>
        </p:sp>
      </p:grpSp>
      <p:sp>
        <p:nvSpPr>
          <p:cNvPr id="24" name="Прямая соединительная линия 3"/>
          <p:cNvSpPr/>
          <p:nvPr/>
        </p:nvSpPr>
        <p:spPr>
          <a:xfrm>
            <a:off x="6020195" y="2455854"/>
            <a:ext cx="135981" cy="2308589"/>
          </a:xfrm>
          <a:custGeom>
            <a:avLst/>
            <a:gdLst/>
            <a:ahLst/>
            <a:cxnLst/>
            <a:rect l="0" t="0" r="0" b="0"/>
            <a:pathLst>
              <a:path>
                <a:moveTo>
                  <a:pt x="0" y="0"/>
                </a:moveTo>
                <a:lnTo>
                  <a:pt x="0" y="2209706"/>
                </a:lnTo>
                <a:lnTo>
                  <a:pt x="135981" y="22097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809256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0"/>
            <a:ext cx="673224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383042" y="88419"/>
            <a:ext cx="5725461" cy="369332"/>
          </a:xfrm>
          <a:prstGeom prst="rect">
            <a:avLst/>
          </a:prstGeom>
        </p:spPr>
        <p:txBody>
          <a:bodyPr wrap="square">
            <a:spAutoFit/>
          </a:bodyPr>
          <a:lstStyle/>
          <a:p>
            <a:pPr algn="r"/>
            <a:r>
              <a:rPr lang="ru-RU" b="1" i="1" dirty="0" smtClean="0">
                <a:solidFill>
                  <a:schemeClr val="bg1"/>
                </a:solidFill>
              </a:rPr>
              <a:t>УСЛОВИЯ РАЗМЕЩЕНИЯ</a:t>
            </a:r>
            <a:r>
              <a:rPr lang="ru-RU" b="1" dirty="0" smtClean="0">
                <a:solidFill>
                  <a:schemeClr val="bg1"/>
                </a:solidFill>
              </a:rPr>
              <a:t>:</a:t>
            </a:r>
            <a:endParaRPr lang="ru-RU" b="1" dirty="0">
              <a:solidFill>
                <a:schemeClr val="bg1"/>
              </a:solidFill>
            </a:endParaRPr>
          </a:p>
        </p:txBody>
      </p:sp>
      <p:pic>
        <p:nvPicPr>
          <p:cNvPr id="8" name="Picture 2" descr="http://svalki.net/wp-content/uploads/2017/06/a7a1d41549ae395a1c7be7b4e360ef7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1649" y="749327"/>
            <a:ext cx="2803576" cy="153262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475461" y="2252728"/>
            <a:ext cx="3384418" cy="923330"/>
          </a:xfrm>
          <a:prstGeom prst="rect">
            <a:avLst/>
          </a:prstGeom>
        </p:spPr>
        <p:txBody>
          <a:bodyPr wrap="square">
            <a:spAutoFit/>
          </a:bodyPr>
          <a:lstStyle/>
          <a:p>
            <a:pPr algn="ctr"/>
            <a:r>
              <a:rPr lang="ru-RU" b="1" dirty="0" smtClean="0">
                <a:solidFill>
                  <a:srgbClr val="FF0000"/>
                </a:solidFill>
              </a:rPr>
              <a:t>Размещение </a:t>
            </a:r>
            <a:r>
              <a:rPr lang="ru-RU" b="1" dirty="0">
                <a:solidFill>
                  <a:srgbClr val="FF0000"/>
                </a:solidFill>
              </a:rPr>
              <a:t>в бизнес-инкубаторе </a:t>
            </a:r>
            <a:r>
              <a:rPr lang="ru-RU" b="1" dirty="0" smtClean="0">
                <a:solidFill>
                  <a:srgbClr val="FF0000"/>
                </a:solidFill>
              </a:rPr>
              <a:t>предпринимателей на конкурсной основе</a:t>
            </a:r>
            <a:endParaRPr lang="ru-RU" b="1" dirty="0">
              <a:solidFill>
                <a:srgbClr val="FF0000"/>
              </a:solidFill>
            </a:endParaRPr>
          </a:p>
        </p:txBody>
      </p:sp>
      <p:sp>
        <p:nvSpPr>
          <p:cNvPr id="10" name="Прямоугольник 9"/>
          <p:cNvSpPr/>
          <p:nvPr/>
        </p:nvSpPr>
        <p:spPr>
          <a:xfrm>
            <a:off x="4727610" y="3453057"/>
            <a:ext cx="4432612" cy="1338828"/>
          </a:xfrm>
          <a:prstGeom prst="rect">
            <a:avLst/>
          </a:prstGeom>
        </p:spPr>
        <p:txBody>
          <a:bodyPr wrap="square">
            <a:spAutoFit/>
          </a:bodyPr>
          <a:lstStyle/>
          <a:p>
            <a:endParaRPr lang="ru-RU" sz="1350" dirty="0"/>
          </a:p>
          <a:p>
            <a:pPr algn="ctr"/>
            <a:r>
              <a:rPr lang="ru-RU" sz="1350" b="1" dirty="0"/>
              <a:t>Максимальный срок размещения в бизнес-инкубаторе субъектов малого предпринимательства не должен превышать 3 (трех) лет.</a:t>
            </a:r>
            <a:endParaRPr lang="ru-RU" sz="1350" dirty="0"/>
          </a:p>
          <a:p>
            <a:r>
              <a:rPr lang="ru-RU" sz="1350" b="1" dirty="0"/>
              <a:t> </a:t>
            </a:r>
            <a:endParaRPr lang="ru-RU" sz="1350" dirty="0"/>
          </a:p>
          <a:p>
            <a:r>
              <a:rPr lang="ru-RU" sz="1350" dirty="0"/>
              <a:t> </a:t>
            </a:r>
          </a:p>
        </p:txBody>
      </p:sp>
      <p:graphicFrame>
        <p:nvGraphicFramePr>
          <p:cNvPr id="14" name="Схема 13"/>
          <p:cNvGraphicFramePr/>
          <p:nvPr>
            <p:extLst>
              <p:ext uri="{D42A27DB-BD31-4B8C-83A1-F6EECF244321}">
                <p14:modId xmlns:p14="http://schemas.microsoft.com/office/powerpoint/2010/main" val="3531577828"/>
              </p:ext>
            </p:extLst>
          </p:nvPr>
        </p:nvGraphicFramePr>
        <p:xfrm>
          <a:off x="179512" y="613756"/>
          <a:ext cx="4896544" cy="447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822" y="51470"/>
            <a:ext cx="2102381" cy="634496"/>
          </a:xfrm>
          <a:prstGeom prst="rect">
            <a:avLst/>
          </a:prstGeom>
        </p:spPr>
      </p:pic>
    </p:spTree>
    <p:extLst>
      <p:ext uri="{BB962C8B-B14F-4D97-AF65-F5344CB8AC3E}">
        <p14:creationId xmlns:p14="http://schemas.microsoft.com/office/powerpoint/2010/main" val="1098253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76" name="Прямоугольник 75"/>
          <p:cNvSpPr/>
          <p:nvPr/>
        </p:nvSpPr>
        <p:spPr>
          <a:xfrm>
            <a:off x="670778" y="4053393"/>
            <a:ext cx="2980800" cy="3544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p:cNvSpPr/>
          <p:nvPr/>
        </p:nvSpPr>
        <p:spPr>
          <a:xfrm>
            <a:off x="670778" y="3689729"/>
            <a:ext cx="2980800" cy="35444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Прямоугольник 73"/>
          <p:cNvSpPr/>
          <p:nvPr/>
        </p:nvSpPr>
        <p:spPr>
          <a:xfrm>
            <a:off x="670778" y="3363838"/>
            <a:ext cx="2982394" cy="3123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Прямоугольник 71"/>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1486309" y="811295"/>
            <a:ext cx="1589878" cy="1589878"/>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3961516" y="811295"/>
            <a:ext cx="1589878" cy="1589878"/>
          </a:xfrm>
          <a:prstGeom prst="ellipse">
            <a:avLst/>
          </a:prstGeom>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6421716" y="811295"/>
            <a:ext cx="1589878" cy="1589878"/>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8" descr="Герб обл полны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817" y="980064"/>
            <a:ext cx="762496" cy="107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10" name="TextBox 9"/>
          <p:cNvSpPr txBox="1"/>
          <p:nvPr/>
        </p:nvSpPr>
        <p:spPr>
          <a:xfrm>
            <a:off x="4946780" y="137409"/>
            <a:ext cx="4038912" cy="369332"/>
          </a:xfrm>
          <a:prstGeom prst="rect">
            <a:avLst/>
          </a:prstGeom>
          <a:noFill/>
        </p:spPr>
        <p:txBody>
          <a:bodyPr wrap="square" rtlCol="0">
            <a:spAutoFit/>
          </a:bodyPr>
          <a:lstStyle/>
          <a:p>
            <a:pPr algn="r"/>
            <a:r>
              <a:rPr lang="ru-RU" b="1" i="1" dirty="0" smtClean="0">
                <a:solidFill>
                  <a:schemeClr val="bg1"/>
                </a:solidFill>
              </a:rPr>
              <a:t>ИНФРАСТРУКТУРА ПОДДЕРЖКИ</a:t>
            </a:r>
            <a:endParaRPr lang="ru-RU" b="1" i="1" dirty="0">
              <a:solidFill>
                <a:schemeClr val="bg1"/>
              </a:solidFill>
            </a:endParaRPr>
          </a:p>
        </p:txBody>
      </p:sp>
      <p:pic>
        <p:nvPicPr>
          <p:cNvPr id="26" name="Picture 2" descr="C:\Users\HUB\Downloads\temp02-08-13\Лог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498" y="980603"/>
            <a:ext cx="1424313" cy="122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1423" y="1106430"/>
            <a:ext cx="947660" cy="1000533"/>
          </a:xfrm>
          <a:prstGeom prst="rect">
            <a:avLst/>
          </a:prstGeom>
        </p:spPr>
      </p:pic>
      <p:sp>
        <p:nvSpPr>
          <p:cNvPr id="31" name="Прямоугольник 30"/>
          <p:cNvSpPr/>
          <p:nvPr/>
        </p:nvSpPr>
        <p:spPr>
          <a:xfrm>
            <a:off x="1075731" y="2413371"/>
            <a:ext cx="2393657" cy="646331"/>
          </a:xfrm>
          <a:prstGeom prst="rect">
            <a:avLst/>
          </a:prstGeom>
        </p:spPr>
        <p:txBody>
          <a:bodyPr wrap="square">
            <a:spAutoFit/>
          </a:bodyPr>
          <a:lstStyle/>
          <a:p>
            <a:pPr algn="ctr"/>
            <a:r>
              <a:rPr lang="ru-RU" sz="1200" b="1" dirty="0" smtClean="0"/>
              <a:t>Тульский региональный фонд </a:t>
            </a:r>
            <a:br>
              <a:rPr lang="ru-RU" sz="1200" b="1" dirty="0" smtClean="0"/>
            </a:br>
            <a:r>
              <a:rPr lang="ru-RU" sz="1200" b="1" dirty="0" smtClean="0"/>
              <a:t>«Центр поддержки </a:t>
            </a:r>
          </a:p>
          <a:p>
            <a:pPr algn="ctr"/>
            <a:r>
              <a:rPr lang="ru-RU" sz="1200" b="1" dirty="0" smtClean="0"/>
              <a:t>предпринимательства»</a:t>
            </a:r>
            <a:endParaRPr lang="ru-RU" sz="1200" dirty="0"/>
          </a:p>
        </p:txBody>
      </p:sp>
      <p:sp>
        <p:nvSpPr>
          <p:cNvPr id="32" name="Прямоугольник 31"/>
          <p:cNvSpPr/>
          <p:nvPr/>
        </p:nvSpPr>
        <p:spPr>
          <a:xfrm>
            <a:off x="3612347" y="2355726"/>
            <a:ext cx="2309958" cy="646331"/>
          </a:xfrm>
          <a:prstGeom prst="rect">
            <a:avLst/>
          </a:prstGeom>
        </p:spPr>
        <p:txBody>
          <a:bodyPr wrap="square">
            <a:spAutoFit/>
          </a:bodyPr>
          <a:lstStyle/>
          <a:p>
            <a:pPr algn="ctr"/>
            <a:r>
              <a:rPr lang="ru-RU" sz="1200" b="1" dirty="0" smtClean="0"/>
              <a:t>Комитет Тульской области </a:t>
            </a:r>
            <a:br>
              <a:rPr lang="ru-RU" sz="1200" b="1" dirty="0" smtClean="0"/>
            </a:br>
            <a:r>
              <a:rPr lang="ru-RU" sz="1200" b="1" dirty="0" smtClean="0"/>
              <a:t>по предпринимательству </a:t>
            </a:r>
            <a:br>
              <a:rPr lang="ru-RU" sz="1200" b="1" dirty="0" smtClean="0"/>
            </a:br>
            <a:r>
              <a:rPr lang="ru-RU" sz="1200" b="1" dirty="0" smtClean="0"/>
              <a:t>и потребительскому рынку</a:t>
            </a:r>
            <a:endParaRPr lang="ru-RU" sz="1200" dirty="0"/>
          </a:p>
        </p:txBody>
      </p:sp>
      <p:sp>
        <p:nvSpPr>
          <p:cNvPr id="33" name="Прямоугольник 32"/>
          <p:cNvSpPr/>
          <p:nvPr/>
        </p:nvSpPr>
        <p:spPr>
          <a:xfrm>
            <a:off x="6061677" y="2355726"/>
            <a:ext cx="2309958" cy="830997"/>
          </a:xfrm>
          <a:prstGeom prst="rect">
            <a:avLst/>
          </a:prstGeom>
        </p:spPr>
        <p:txBody>
          <a:bodyPr wrap="square">
            <a:spAutoFit/>
          </a:bodyPr>
          <a:lstStyle/>
          <a:p>
            <a:pPr algn="ctr"/>
            <a:r>
              <a:rPr lang="ru-RU" sz="1200" b="1" dirty="0" err="1">
                <a:latin typeface="+mj-lt"/>
              </a:rPr>
              <a:t>Микрокредитная</a:t>
            </a:r>
            <a:r>
              <a:rPr lang="ru-RU" sz="1200" b="1" dirty="0">
                <a:latin typeface="+mj-lt"/>
              </a:rPr>
              <a:t> компания Тульский областной фонд поддержки малого предпринимательства</a:t>
            </a:r>
          </a:p>
        </p:txBody>
      </p:sp>
      <p:sp>
        <p:nvSpPr>
          <p:cNvPr id="34" name="Прямоугольник 33"/>
          <p:cNvSpPr/>
          <p:nvPr/>
        </p:nvSpPr>
        <p:spPr>
          <a:xfrm>
            <a:off x="6078466" y="3219822"/>
            <a:ext cx="2309958" cy="461665"/>
          </a:xfrm>
          <a:prstGeom prst="rect">
            <a:avLst/>
          </a:prstGeom>
        </p:spPr>
        <p:txBody>
          <a:bodyPr wrap="square">
            <a:spAutoFit/>
          </a:bodyPr>
          <a:lstStyle/>
          <a:p>
            <a:pPr algn="ctr"/>
            <a:r>
              <a:rPr lang="ru-RU" sz="1200" b="1" dirty="0"/>
              <a:t>Тульский областной гарантийный фонд</a:t>
            </a:r>
            <a:endParaRPr lang="ru-RU" sz="1200" b="1" dirty="0">
              <a:latin typeface="+mj-lt"/>
            </a:endParaRPr>
          </a:p>
        </p:txBody>
      </p:sp>
      <p:cxnSp>
        <p:nvCxnSpPr>
          <p:cNvPr id="36" name="Прямая соединительная линия 35"/>
          <p:cNvCxnSpPr/>
          <p:nvPr/>
        </p:nvCxnSpPr>
        <p:spPr>
          <a:xfrm>
            <a:off x="6205693" y="3219822"/>
            <a:ext cx="201622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756455" y="2931790"/>
            <a:ext cx="0" cy="578205"/>
          </a:xfrm>
          <a:prstGeom prst="line">
            <a:avLst/>
          </a:prstGeom>
          <a:ln w="34925">
            <a:tailEnd type="stealth"/>
          </a:ln>
        </p:spPr>
        <p:style>
          <a:lnRef idx="1">
            <a:schemeClr val="accent1"/>
          </a:lnRef>
          <a:fillRef idx="0">
            <a:schemeClr val="accent1"/>
          </a:fillRef>
          <a:effectRef idx="0">
            <a:schemeClr val="accent1"/>
          </a:effectRef>
          <a:fontRef idx="minor">
            <a:schemeClr val="tx1"/>
          </a:fontRef>
        </p:style>
      </p:cxnSp>
      <p:sp>
        <p:nvSpPr>
          <p:cNvPr id="40" name="Овал 39"/>
          <p:cNvSpPr/>
          <p:nvPr/>
        </p:nvSpPr>
        <p:spPr>
          <a:xfrm>
            <a:off x="4156350" y="3579862"/>
            <a:ext cx="1223162" cy="1223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3625054" y="3982075"/>
            <a:ext cx="2309958" cy="461665"/>
          </a:xfrm>
          <a:prstGeom prst="rect">
            <a:avLst/>
          </a:prstGeom>
        </p:spPr>
        <p:txBody>
          <a:bodyPr wrap="square">
            <a:spAutoFit/>
          </a:bodyPr>
          <a:lstStyle/>
          <a:p>
            <a:pPr algn="ctr"/>
            <a:r>
              <a:rPr lang="ru-RU" sz="1200" b="1" dirty="0" smtClean="0">
                <a:solidFill>
                  <a:schemeClr val="bg1"/>
                </a:solidFill>
              </a:rPr>
              <a:t>Муниципальные </a:t>
            </a:r>
            <a:br>
              <a:rPr lang="ru-RU" sz="1200" b="1" dirty="0" smtClean="0">
                <a:solidFill>
                  <a:schemeClr val="bg1"/>
                </a:solidFill>
              </a:rPr>
            </a:br>
            <a:r>
              <a:rPr lang="ru-RU" sz="1200" b="1" dirty="0" smtClean="0">
                <a:solidFill>
                  <a:schemeClr val="bg1"/>
                </a:solidFill>
              </a:rPr>
              <a:t>фонды</a:t>
            </a:r>
            <a:endParaRPr lang="ru-RU" sz="1200" dirty="0">
              <a:solidFill>
                <a:schemeClr val="bg1"/>
              </a:solidFill>
            </a:endParaRPr>
          </a:p>
        </p:txBody>
      </p:sp>
      <p:cxnSp>
        <p:nvCxnSpPr>
          <p:cNvPr id="42" name="Прямая соединительная линия 41"/>
          <p:cNvCxnSpPr/>
          <p:nvPr/>
        </p:nvCxnSpPr>
        <p:spPr>
          <a:xfrm>
            <a:off x="2245253" y="3042617"/>
            <a:ext cx="0" cy="190435"/>
          </a:xfrm>
          <a:prstGeom prst="line">
            <a:avLst/>
          </a:prstGeom>
          <a:ln w="34925">
            <a:tailEnd type="stealth"/>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965148" y="4098929"/>
            <a:ext cx="2393657" cy="276999"/>
          </a:xfrm>
          <a:prstGeom prst="rect">
            <a:avLst/>
          </a:prstGeom>
        </p:spPr>
        <p:txBody>
          <a:bodyPr wrap="square">
            <a:spAutoFit/>
          </a:bodyPr>
          <a:lstStyle/>
          <a:p>
            <a:pPr algn="ctr"/>
            <a:r>
              <a:rPr lang="ru-RU" sz="1200" b="1" dirty="0" smtClean="0"/>
              <a:t>Бизнес - инкубатор</a:t>
            </a:r>
            <a:endParaRPr lang="ru-RU" sz="1200" dirty="0"/>
          </a:p>
        </p:txBody>
      </p:sp>
      <p:sp>
        <p:nvSpPr>
          <p:cNvPr id="54" name="Прямоугольник 53"/>
          <p:cNvSpPr/>
          <p:nvPr/>
        </p:nvSpPr>
        <p:spPr>
          <a:xfrm>
            <a:off x="965148" y="3738448"/>
            <a:ext cx="2393657" cy="276999"/>
          </a:xfrm>
          <a:prstGeom prst="rect">
            <a:avLst/>
          </a:prstGeom>
        </p:spPr>
        <p:txBody>
          <a:bodyPr wrap="square">
            <a:spAutoFit/>
          </a:bodyPr>
          <a:lstStyle/>
          <a:p>
            <a:pPr algn="ctr"/>
            <a:r>
              <a:rPr lang="ru-RU" sz="1200" b="1" dirty="0" smtClean="0"/>
              <a:t>Инжиниринговый центр</a:t>
            </a:r>
            <a:endParaRPr lang="ru-RU" sz="1200" dirty="0"/>
          </a:p>
        </p:txBody>
      </p:sp>
      <p:sp>
        <p:nvSpPr>
          <p:cNvPr id="55" name="Прямоугольник 54"/>
          <p:cNvSpPr/>
          <p:nvPr/>
        </p:nvSpPr>
        <p:spPr>
          <a:xfrm>
            <a:off x="1003724" y="3399204"/>
            <a:ext cx="2393657" cy="276999"/>
          </a:xfrm>
          <a:prstGeom prst="rect">
            <a:avLst/>
          </a:prstGeom>
        </p:spPr>
        <p:txBody>
          <a:bodyPr wrap="square">
            <a:spAutoFit/>
          </a:bodyPr>
          <a:lstStyle/>
          <a:p>
            <a:pPr algn="ctr"/>
            <a:r>
              <a:rPr lang="ru-RU" sz="1200" b="1" dirty="0" smtClean="0"/>
              <a:t>Центр поддержки экспорта</a:t>
            </a:r>
            <a:endParaRPr lang="ru-RU" sz="1200" dirty="0"/>
          </a:p>
        </p:txBody>
      </p:sp>
      <p:cxnSp>
        <p:nvCxnSpPr>
          <p:cNvPr id="56" name="Прямая соединительная линия 55"/>
          <p:cNvCxnSpPr/>
          <p:nvPr/>
        </p:nvCxnSpPr>
        <p:spPr>
          <a:xfrm>
            <a:off x="670779" y="3291830"/>
            <a:ext cx="298239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3181357" y="1563638"/>
            <a:ext cx="64807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5630305" y="1563638"/>
            <a:ext cx="648072"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10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31232" y="0"/>
            <a:ext cx="6912768"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231232" y="105089"/>
            <a:ext cx="6877272" cy="369332"/>
          </a:xfrm>
          <a:prstGeom prst="rect">
            <a:avLst/>
          </a:prstGeom>
        </p:spPr>
        <p:txBody>
          <a:bodyPr wrap="square">
            <a:spAutoFit/>
          </a:bodyPr>
          <a:lstStyle/>
          <a:p>
            <a:pPr algn="r" fontAlgn="base"/>
            <a:r>
              <a:rPr lang="ru-RU" b="1" i="1" dirty="0">
                <a:solidFill>
                  <a:schemeClr val="bg1"/>
                </a:solidFill>
              </a:rPr>
              <a:t>ПРОЕКТ «МОЛОДЕЖНЫЙ БИЗНЕС-ИНКУБАТОР»</a:t>
            </a: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23287"/>
          <a:stretch/>
        </p:blipFill>
        <p:spPr>
          <a:xfrm>
            <a:off x="244285" y="728531"/>
            <a:ext cx="3036507" cy="2329397"/>
          </a:xfrm>
          <a:prstGeom prst="rect">
            <a:avLst/>
          </a:prstGeom>
        </p:spPr>
      </p:pic>
      <p:sp>
        <p:nvSpPr>
          <p:cNvPr id="11" name="Прямоугольник 10"/>
          <p:cNvSpPr/>
          <p:nvPr/>
        </p:nvSpPr>
        <p:spPr>
          <a:xfrm>
            <a:off x="3473624" y="1199530"/>
            <a:ext cx="5670376" cy="2308324"/>
          </a:xfrm>
          <a:prstGeom prst="rect">
            <a:avLst/>
          </a:prstGeom>
        </p:spPr>
        <p:txBody>
          <a:bodyPr wrap="square">
            <a:spAutoFit/>
          </a:bodyPr>
          <a:lstStyle/>
          <a:p>
            <a:pPr marL="285750" indent="-285750" fontAlgn="base">
              <a:buClr>
                <a:schemeClr val="accent1"/>
              </a:buClr>
              <a:buFont typeface="Wingdings" panose="05000000000000000000" pitchFamily="2" charset="2"/>
              <a:buChar char="q"/>
            </a:pPr>
            <a:r>
              <a:rPr lang="ru-RU" sz="1600" dirty="0"/>
              <a:t>создать свою идею, проект и «превратить в функционирующую модель</a:t>
            </a:r>
            <a:r>
              <a:rPr lang="ru-RU" sz="1600" dirty="0" smtClean="0"/>
              <a:t>»;</a:t>
            </a:r>
          </a:p>
          <a:p>
            <a:pPr marL="285750" indent="-285750" fontAlgn="base">
              <a:buClr>
                <a:schemeClr val="accent1"/>
              </a:buClr>
              <a:buFont typeface="Wingdings" panose="05000000000000000000" pitchFamily="2" charset="2"/>
              <a:buChar char="q"/>
            </a:pPr>
            <a:r>
              <a:rPr lang="ru-RU" sz="1600" dirty="0" smtClean="0">
                <a:solidFill>
                  <a:srgbClr val="000000"/>
                </a:solidFill>
              </a:rPr>
              <a:t>получить </a:t>
            </a:r>
            <a:r>
              <a:rPr lang="ru-RU" sz="1600" dirty="0">
                <a:solidFill>
                  <a:srgbClr val="000000"/>
                </a:solidFill>
              </a:rPr>
              <a:t>экспертную оценку и консультации специалистов для успешной реализации </a:t>
            </a:r>
            <a:r>
              <a:rPr lang="ru-RU" sz="1600" dirty="0" smtClean="0">
                <a:solidFill>
                  <a:srgbClr val="000000"/>
                </a:solidFill>
              </a:rPr>
              <a:t>проекта;</a:t>
            </a:r>
          </a:p>
          <a:p>
            <a:pPr marL="285750" indent="-285750" fontAlgn="base">
              <a:buClr>
                <a:schemeClr val="accent1"/>
              </a:buClr>
              <a:buFont typeface="Wingdings" panose="05000000000000000000" pitchFamily="2" charset="2"/>
              <a:buChar char="q"/>
            </a:pPr>
            <a:r>
              <a:rPr lang="ru-RU" sz="1600" dirty="0" smtClean="0">
                <a:solidFill>
                  <a:srgbClr val="000000"/>
                </a:solidFill>
              </a:rPr>
              <a:t>участвовать </a:t>
            </a:r>
            <a:r>
              <a:rPr lang="ru-RU" sz="1600" dirty="0">
                <a:solidFill>
                  <a:srgbClr val="000000"/>
                </a:solidFill>
              </a:rPr>
              <a:t>в грантах, конкурсах, сотрудничать с тематическими </a:t>
            </a:r>
            <a:r>
              <a:rPr lang="ru-RU" sz="1600" dirty="0" smtClean="0">
                <a:solidFill>
                  <a:srgbClr val="000000"/>
                </a:solidFill>
              </a:rPr>
              <a:t>площадками;</a:t>
            </a:r>
          </a:p>
          <a:p>
            <a:pPr marL="285750" indent="-285750" fontAlgn="base">
              <a:buClr>
                <a:schemeClr val="accent1"/>
              </a:buClr>
              <a:buFont typeface="Wingdings" panose="05000000000000000000" pitchFamily="2" charset="2"/>
              <a:buChar char="q"/>
            </a:pPr>
            <a:r>
              <a:rPr lang="ru-RU" sz="1600" dirty="0" smtClean="0">
                <a:solidFill>
                  <a:srgbClr val="000000"/>
                </a:solidFill>
              </a:rPr>
              <a:t>получить </a:t>
            </a:r>
            <a:r>
              <a:rPr lang="ru-RU" sz="1600" dirty="0">
                <a:solidFill>
                  <a:srgbClr val="000000"/>
                </a:solidFill>
              </a:rPr>
              <a:t>бесплатную помощь по реализации </a:t>
            </a:r>
            <a:r>
              <a:rPr lang="ru-RU" sz="1600" dirty="0" smtClean="0">
                <a:solidFill>
                  <a:srgbClr val="000000"/>
                </a:solidFill>
              </a:rPr>
              <a:t>проекта;</a:t>
            </a:r>
          </a:p>
          <a:p>
            <a:pPr marL="285750" indent="-285750" fontAlgn="base">
              <a:buClr>
                <a:schemeClr val="accent1"/>
              </a:buClr>
              <a:buFont typeface="Wingdings" panose="05000000000000000000" pitchFamily="2" charset="2"/>
              <a:buChar char="q"/>
            </a:pPr>
            <a:r>
              <a:rPr lang="ru-RU" sz="1600" dirty="0" smtClean="0">
                <a:solidFill>
                  <a:srgbClr val="000000"/>
                </a:solidFill>
              </a:rPr>
              <a:t>повысить </a:t>
            </a:r>
            <a:r>
              <a:rPr lang="ru-RU" sz="1600" dirty="0">
                <a:solidFill>
                  <a:srgbClr val="000000"/>
                </a:solidFill>
              </a:rPr>
              <a:t>свои знания в области ведения </a:t>
            </a:r>
            <a:r>
              <a:rPr lang="ru-RU" sz="1600" dirty="0" smtClean="0">
                <a:solidFill>
                  <a:srgbClr val="000000"/>
                </a:solidFill>
              </a:rPr>
              <a:t>бизнеса;</a:t>
            </a:r>
          </a:p>
          <a:p>
            <a:pPr marL="285750" indent="-285750" fontAlgn="base">
              <a:buClr>
                <a:schemeClr val="accent1"/>
              </a:buClr>
              <a:buFont typeface="Wingdings" panose="05000000000000000000" pitchFamily="2" charset="2"/>
              <a:buChar char="q"/>
            </a:pPr>
            <a:r>
              <a:rPr lang="ru-RU" sz="1600" dirty="0" smtClean="0">
                <a:solidFill>
                  <a:srgbClr val="000000"/>
                </a:solidFill>
              </a:rPr>
              <a:t>найти </a:t>
            </a:r>
            <a:r>
              <a:rPr lang="ru-RU" sz="1600" dirty="0">
                <a:solidFill>
                  <a:srgbClr val="000000"/>
                </a:solidFill>
              </a:rPr>
              <a:t>партнеров, единомышленников и новых друзей</a:t>
            </a:r>
            <a:r>
              <a:rPr lang="ru-RU" sz="1600" dirty="0" smtClean="0">
                <a:solidFill>
                  <a:srgbClr val="000000"/>
                </a:solidFill>
                <a:latin typeface="Ubuntu"/>
              </a:rPr>
              <a:t>.</a:t>
            </a:r>
            <a:endParaRPr lang="ru-RU" sz="1600" dirty="0">
              <a:solidFill>
                <a:srgbClr val="000000"/>
              </a:solidFill>
              <a:latin typeface="Ubuntu"/>
            </a:endParaRPr>
          </a:p>
        </p:txBody>
      </p:sp>
      <p:sp>
        <p:nvSpPr>
          <p:cNvPr id="13" name="Прямоугольник 12"/>
          <p:cNvSpPr/>
          <p:nvPr/>
        </p:nvSpPr>
        <p:spPr>
          <a:xfrm>
            <a:off x="-73666" y="3172703"/>
            <a:ext cx="3672408" cy="892552"/>
          </a:xfrm>
          <a:prstGeom prst="rect">
            <a:avLst/>
          </a:prstGeom>
        </p:spPr>
        <p:txBody>
          <a:bodyPr wrap="square">
            <a:spAutoFit/>
          </a:bodyPr>
          <a:lstStyle/>
          <a:p>
            <a:pPr algn="ctr" fontAlgn="base"/>
            <a:r>
              <a:rPr lang="ru-RU" sz="1300" b="1" dirty="0">
                <a:solidFill>
                  <a:srgbClr val="000000"/>
                </a:solidFill>
                <a:latin typeface="+mj-lt"/>
              </a:rPr>
              <a:t>Площадка молодежного бизнес-инкубатора разместилась на базе Тульского регионального бизнес-инкубатора по адресу:</a:t>
            </a:r>
            <a:r>
              <a:rPr lang="ru-RU" sz="1300" b="1" dirty="0">
                <a:solidFill>
                  <a:schemeClr val="accent1"/>
                </a:solidFill>
                <a:latin typeface="+mj-lt"/>
              </a:rPr>
              <a:t> </a:t>
            </a:r>
            <a:endParaRPr lang="ru-RU" sz="1300" b="1" dirty="0" smtClean="0">
              <a:solidFill>
                <a:schemeClr val="accent1"/>
              </a:solidFill>
              <a:latin typeface="+mj-lt"/>
            </a:endParaRPr>
          </a:p>
          <a:p>
            <a:pPr algn="ctr" fontAlgn="base"/>
            <a:r>
              <a:rPr lang="ru-RU" sz="1300" b="1" dirty="0" smtClean="0">
                <a:solidFill>
                  <a:schemeClr val="accent1"/>
                </a:solidFill>
                <a:latin typeface="+mj-lt"/>
              </a:rPr>
              <a:t>г</a:t>
            </a:r>
            <a:r>
              <a:rPr lang="ru-RU" sz="1300" b="1" dirty="0">
                <a:solidFill>
                  <a:schemeClr val="accent1"/>
                </a:solidFill>
                <a:latin typeface="+mj-lt"/>
              </a:rPr>
              <a:t>. Тула, ул. Кирова </a:t>
            </a:r>
            <a:r>
              <a:rPr lang="ru-RU" sz="1300" b="1" dirty="0" smtClean="0">
                <a:solidFill>
                  <a:schemeClr val="accent1"/>
                </a:solidFill>
                <a:latin typeface="+mj-lt"/>
              </a:rPr>
              <a:t>135</a:t>
            </a:r>
            <a:endParaRPr lang="ru-RU" sz="1300" b="1" dirty="0">
              <a:solidFill>
                <a:srgbClr val="000000"/>
              </a:solidFill>
              <a:latin typeface="+mj-lt"/>
            </a:endParaRPr>
          </a:p>
        </p:txBody>
      </p:sp>
      <p:sp>
        <p:nvSpPr>
          <p:cNvPr id="15" name="Прямоугольник 14"/>
          <p:cNvSpPr/>
          <p:nvPr/>
        </p:nvSpPr>
        <p:spPr>
          <a:xfrm>
            <a:off x="2350704" y="3795886"/>
            <a:ext cx="6912768" cy="1077218"/>
          </a:xfrm>
          <a:prstGeom prst="rect">
            <a:avLst/>
          </a:prstGeom>
        </p:spPr>
        <p:txBody>
          <a:bodyPr wrap="square">
            <a:spAutoFit/>
          </a:bodyPr>
          <a:lstStyle/>
          <a:p>
            <a:pPr algn="ctr" fontAlgn="base"/>
            <a:r>
              <a:rPr lang="ru-RU" sz="1600" dirty="0" smtClean="0">
                <a:solidFill>
                  <a:srgbClr val="FF0000"/>
                </a:solidFill>
                <a:latin typeface="+mj-lt"/>
              </a:rPr>
              <a:t>Молодежный бизнес-инкубатор позволяет </a:t>
            </a:r>
            <a:r>
              <a:rPr lang="ru-RU" sz="1600" b="1" dirty="0" smtClean="0">
                <a:solidFill>
                  <a:srgbClr val="FF0000"/>
                </a:solidFill>
                <a:latin typeface="+mj-lt"/>
              </a:rPr>
              <a:t>школьникам, студентам и  учащейся молодежи</a:t>
            </a:r>
            <a:r>
              <a:rPr lang="ru-RU" sz="1600" dirty="0" smtClean="0">
                <a:solidFill>
                  <a:srgbClr val="FF0000"/>
                </a:solidFill>
                <a:latin typeface="+mj-lt"/>
              </a:rPr>
              <a:t> заняться реальным делом, овладеть необходимыми знаниями и умениями для ведения бизнеса и предпринимательским подходом к решению различных проблем.</a:t>
            </a:r>
            <a:endParaRPr lang="ru-RU" sz="1600" dirty="0">
              <a:solidFill>
                <a:srgbClr val="FF0000"/>
              </a:solidFill>
              <a:latin typeface="+mj-lt"/>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5" y="65046"/>
            <a:ext cx="2102381" cy="634496"/>
          </a:xfrm>
          <a:prstGeom prst="rect">
            <a:avLst/>
          </a:prstGeom>
        </p:spPr>
      </p:pic>
      <p:sp>
        <p:nvSpPr>
          <p:cNvPr id="2" name="TextBox 1"/>
          <p:cNvSpPr txBox="1"/>
          <p:nvPr/>
        </p:nvSpPr>
        <p:spPr>
          <a:xfrm>
            <a:off x="3563888" y="728531"/>
            <a:ext cx="5400600" cy="400110"/>
          </a:xfrm>
          <a:prstGeom prst="rect">
            <a:avLst/>
          </a:prstGeom>
          <a:noFill/>
        </p:spPr>
        <p:txBody>
          <a:bodyPr wrap="square" rtlCol="0">
            <a:spAutoFit/>
          </a:bodyPr>
          <a:lstStyle/>
          <a:p>
            <a:r>
              <a:rPr lang="ru-RU" sz="2000" b="1" dirty="0">
                <a:solidFill>
                  <a:schemeClr val="accent1"/>
                </a:solidFill>
                <a:latin typeface="+mj-lt"/>
              </a:rPr>
              <a:t>Возможности</a:t>
            </a:r>
            <a:r>
              <a:rPr lang="ru-RU" sz="2000" dirty="0" smtClean="0"/>
              <a:t> </a:t>
            </a:r>
            <a:r>
              <a:rPr lang="ru-RU" sz="2000" b="1" dirty="0">
                <a:solidFill>
                  <a:schemeClr val="accent1"/>
                </a:solidFill>
                <a:latin typeface="+mj-lt"/>
              </a:rPr>
              <a:t>участников:</a:t>
            </a:r>
          </a:p>
        </p:txBody>
      </p:sp>
    </p:spTree>
    <p:extLst>
      <p:ext uri="{BB962C8B-B14F-4D97-AF65-F5344CB8AC3E}">
        <p14:creationId xmlns:p14="http://schemas.microsoft.com/office/powerpoint/2010/main" val="1532980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0"/>
            <a:ext cx="673224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6" name="Прямоугольник 5"/>
          <p:cNvSpPr/>
          <p:nvPr/>
        </p:nvSpPr>
        <p:spPr>
          <a:xfrm>
            <a:off x="2771800" y="105089"/>
            <a:ext cx="6372200" cy="369332"/>
          </a:xfrm>
          <a:prstGeom prst="rect">
            <a:avLst/>
          </a:prstGeom>
        </p:spPr>
        <p:txBody>
          <a:bodyPr wrap="square">
            <a:spAutoFit/>
          </a:bodyPr>
          <a:lstStyle/>
          <a:p>
            <a:pPr algn="r" fontAlgn="base"/>
            <a:r>
              <a:rPr lang="ru-RU" b="1" i="1" dirty="0" smtClean="0">
                <a:solidFill>
                  <a:schemeClr val="bg1"/>
                </a:solidFill>
                <a:latin typeface="+mj-lt"/>
              </a:rPr>
              <a:t>СТРОИТЕЛЬСТВО НОВОГО КОРПУСА</a:t>
            </a:r>
            <a:endParaRPr lang="ru-RU" b="1" i="1" dirty="0">
              <a:solidFill>
                <a:schemeClr val="bg1"/>
              </a:solidFill>
              <a:latin typeface="+mj-lt"/>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2988" y="323133"/>
            <a:ext cx="2285399" cy="3232385"/>
          </a:xfrm>
          <a:prstGeom prst="rect">
            <a:avLst/>
          </a:prstGeom>
        </p:spPr>
      </p:pic>
      <p:sp>
        <p:nvSpPr>
          <p:cNvPr id="8" name="Прямоугольник 7"/>
          <p:cNvSpPr/>
          <p:nvPr/>
        </p:nvSpPr>
        <p:spPr>
          <a:xfrm>
            <a:off x="3635896" y="699542"/>
            <a:ext cx="5508104" cy="3693319"/>
          </a:xfrm>
          <a:prstGeom prst="rect">
            <a:avLst/>
          </a:prstGeom>
        </p:spPr>
        <p:txBody>
          <a:bodyPr wrap="square">
            <a:spAutoFit/>
          </a:bodyPr>
          <a:lstStyle/>
          <a:p>
            <a:pPr fontAlgn="base"/>
            <a:r>
              <a:rPr lang="ru-RU" dirty="0">
                <a:solidFill>
                  <a:srgbClr val="000000"/>
                </a:solidFill>
                <a:latin typeface="+mj-lt"/>
              </a:rPr>
              <a:t>В 2017 году началось строительство второго корпуса </a:t>
            </a:r>
          </a:p>
          <a:p>
            <a:pPr fontAlgn="base"/>
            <a:r>
              <a:rPr lang="ru-RU" dirty="0" smtClean="0">
                <a:solidFill>
                  <a:srgbClr val="000000"/>
                </a:solidFill>
                <a:latin typeface="+mj-lt"/>
              </a:rPr>
              <a:t>бизнес-инкубатора.</a:t>
            </a:r>
          </a:p>
          <a:p>
            <a:pPr fontAlgn="base"/>
            <a:endParaRPr lang="ru-RU" dirty="0">
              <a:solidFill>
                <a:srgbClr val="000000"/>
              </a:solidFill>
              <a:latin typeface="Ubuntu"/>
            </a:endParaRPr>
          </a:p>
          <a:p>
            <a:pPr fontAlgn="base"/>
            <a:r>
              <a:rPr lang="ru-RU" b="1" dirty="0" smtClean="0">
                <a:solidFill>
                  <a:srgbClr val="000000"/>
                </a:solidFill>
              </a:rPr>
              <a:t>В </a:t>
            </a:r>
            <a:r>
              <a:rPr lang="ru-RU" b="1" dirty="0">
                <a:solidFill>
                  <a:srgbClr val="000000"/>
                </a:solidFill>
              </a:rPr>
              <a:t>здании предусмотрено</a:t>
            </a:r>
            <a:r>
              <a:rPr lang="ru-RU" b="1" dirty="0" smtClean="0">
                <a:solidFill>
                  <a:srgbClr val="000000"/>
                </a:solidFill>
              </a:rPr>
              <a:t>:</a:t>
            </a:r>
          </a:p>
          <a:p>
            <a:pPr fontAlgn="base"/>
            <a:endParaRPr lang="ru-RU" b="1" dirty="0">
              <a:solidFill>
                <a:srgbClr val="000000"/>
              </a:solidFill>
            </a:endParaRPr>
          </a:p>
          <a:p>
            <a:pPr marL="285750" indent="-285750" fontAlgn="base">
              <a:buClr>
                <a:schemeClr val="accent1"/>
              </a:buClr>
              <a:buFont typeface="Wingdings" panose="05000000000000000000" pitchFamily="2" charset="2"/>
              <a:buChar char="q"/>
            </a:pPr>
            <a:r>
              <a:rPr lang="ru-RU" dirty="0" smtClean="0">
                <a:solidFill>
                  <a:srgbClr val="000000"/>
                </a:solidFill>
              </a:rPr>
              <a:t>65 </a:t>
            </a:r>
            <a:r>
              <a:rPr lang="ru-RU" dirty="0">
                <a:solidFill>
                  <a:srgbClr val="000000"/>
                </a:solidFill>
              </a:rPr>
              <a:t>офисных помещений, предназначенных </a:t>
            </a:r>
            <a:r>
              <a:rPr lang="ru-RU" dirty="0" smtClean="0">
                <a:solidFill>
                  <a:srgbClr val="000000"/>
                </a:solidFill>
              </a:rPr>
              <a:t>для </a:t>
            </a:r>
            <a:r>
              <a:rPr lang="ru-RU" dirty="0">
                <a:solidFill>
                  <a:srgbClr val="000000"/>
                </a:solidFill>
              </a:rPr>
              <a:t>размещения </a:t>
            </a:r>
            <a:r>
              <a:rPr lang="ru-RU" dirty="0" smtClean="0">
                <a:solidFill>
                  <a:srgbClr val="000000"/>
                </a:solidFill>
              </a:rPr>
              <a:t>СМСП;</a:t>
            </a:r>
          </a:p>
          <a:p>
            <a:pPr marL="285750" indent="-285750" fontAlgn="base">
              <a:buClr>
                <a:schemeClr val="accent1"/>
              </a:buClr>
              <a:buFont typeface="Wingdings" panose="05000000000000000000" pitchFamily="2" charset="2"/>
              <a:buChar char="q"/>
            </a:pPr>
            <a:r>
              <a:rPr lang="ru-RU" dirty="0" smtClean="0">
                <a:solidFill>
                  <a:srgbClr val="000000"/>
                </a:solidFill>
              </a:rPr>
              <a:t>создание </a:t>
            </a:r>
            <a:r>
              <a:rPr lang="ru-RU" dirty="0">
                <a:solidFill>
                  <a:srgbClr val="000000"/>
                </a:solidFill>
              </a:rPr>
              <a:t>не менее 200 рабочих </a:t>
            </a:r>
            <a:r>
              <a:rPr lang="ru-RU" dirty="0" smtClean="0">
                <a:solidFill>
                  <a:srgbClr val="000000"/>
                </a:solidFill>
              </a:rPr>
              <a:t>мест;</a:t>
            </a:r>
          </a:p>
          <a:p>
            <a:pPr marL="285750" indent="-285750" fontAlgn="base">
              <a:buClr>
                <a:schemeClr val="accent1"/>
              </a:buClr>
              <a:buFont typeface="Wingdings" panose="05000000000000000000" pitchFamily="2" charset="2"/>
              <a:buChar char="q"/>
            </a:pPr>
            <a:r>
              <a:rPr lang="ru-RU" dirty="0" smtClean="0">
                <a:solidFill>
                  <a:srgbClr val="000000"/>
                </a:solidFill>
              </a:rPr>
              <a:t>3 </a:t>
            </a:r>
            <a:r>
              <a:rPr lang="ru-RU" dirty="0">
                <a:solidFill>
                  <a:srgbClr val="000000"/>
                </a:solidFill>
              </a:rPr>
              <a:t>переговорные </a:t>
            </a:r>
            <a:r>
              <a:rPr lang="ru-RU" dirty="0" smtClean="0">
                <a:solidFill>
                  <a:srgbClr val="000000"/>
                </a:solidFill>
              </a:rPr>
              <a:t>комнаты;</a:t>
            </a:r>
          </a:p>
          <a:p>
            <a:pPr marL="285750" indent="-285750" fontAlgn="base">
              <a:buClr>
                <a:schemeClr val="accent1"/>
              </a:buClr>
              <a:buFont typeface="Wingdings" panose="05000000000000000000" pitchFamily="2" charset="2"/>
              <a:buChar char="q"/>
            </a:pPr>
            <a:r>
              <a:rPr lang="ru-RU" dirty="0" smtClean="0">
                <a:solidFill>
                  <a:srgbClr val="000000"/>
                </a:solidFill>
              </a:rPr>
              <a:t>универсальный </a:t>
            </a:r>
            <a:r>
              <a:rPr lang="ru-RU" dirty="0">
                <a:solidFill>
                  <a:srgbClr val="000000"/>
                </a:solidFill>
              </a:rPr>
              <a:t>зал (лекторий) на 210 мест </a:t>
            </a:r>
            <a:r>
              <a:rPr lang="ru-RU" dirty="0" smtClean="0">
                <a:solidFill>
                  <a:srgbClr val="000000"/>
                </a:solidFill>
              </a:rPr>
              <a:t>для </a:t>
            </a:r>
            <a:r>
              <a:rPr lang="ru-RU" dirty="0">
                <a:solidFill>
                  <a:srgbClr val="000000"/>
                </a:solidFill>
              </a:rPr>
              <a:t>проведения семинаров, </a:t>
            </a:r>
            <a:r>
              <a:rPr lang="ru-RU" dirty="0" smtClean="0">
                <a:solidFill>
                  <a:srgbClr val="000000"/>
                </a:solidFill>
              </a:rPr>
              <a:t>конференций;</a:t>
            </a:r>
          </a:p>
          <a:p>
            <a:pPr marL="285750" indent="-285750" fontAlgn="base">
              <a:buClr>
                <a:schemeClr val="accent1"/>
              </a:buClr>
              <a:buFont typeface="Wingdings" panose="05000000000000000000" pitchFamily="2" charset="2"/>
              <a:buChar char="q"/>
            </a:pPr>
            <a:r>
              <a:rPr lang="ru-RU" dirty="0" smtClean="0">
                <a:solidFill>
                  <a:srgbClr val="000000"/>
                </a:solidFill>
              </a:rPr>
              <a:t>буфет;</a:t>
            </a:r>
          </a:p>
          <a:p>
            <a:pPr marL="285750" indent="-285750" fontAlgn="base">
              <a:buClr>
                <a:schemeClr val="accent1"/>
              </a:buClr>
              <a:buFont typeface="Wingdings" panose="05000000000000000000" pitchFamily="2" charset="2"/>
              <a:buChar char="q"/>
            </a:pPr>
            <a:r>
              <a:rPr lang="ru-RU" dirty="0">
                <a:solidFill>
                  <a:srgbClr val="000000"/>
                </a:solidFill>
              </a:rPr>
              <a:t>и</a:t>
            </a:r>
            <a:r>
              <a:rPr lang="ru-RU" dirty="0" smtClean="0">
                <a:solidFill>
                  <a:srgbClr val="000000"/>
                </a:solidFill>
              </a:rPr>
              <a:t> др.</a:t>
            </a:r>
          </a:p>
        </p:txBody>
      </p:sp>
      <p:sp>
        <p:nvSpPr>
          <p:cNvPr id="9" name="Прямоугольник 8"/>
          <p:cNvSpPr/>
          <p:nvPr/>
        </p:nvSpPr>
        <p:spPr>
          <a:xfrm>
            <a:off x="107504" y="3233517"/>
            <a:ext cx="3384376" cy="830997"/>
          </a:xfrm>
          <a:prstGeom prst="rect">
            <a:avLst/>
          </a:prstGeom>
        </p:spPr>
        <p:txBody>
          <a:bodyPr wrap="square">
            <a:spAutoFit/>
          </a:bodyPr>
          <a:lstStyle/>
          <a:p>
            <a:pPr fontAlgn="base"/>
            <a:r>
              <a:rPr lang="ru-RU" sz="1600" b="1" dirty="0">
                <a:solidFill>
                  <a:srgbClr val="000000"/>
                </a:solidFill>
              </a:rPr>
              <a:t>Общая площадь </a:t>
            </a:r>
            <a:r>
              <a:rPr lang="ru-RU" sz="1600" dirty="0">
                <a:solidFill>
                  <a:srgbClr val="000000"/>
                </a:solidFill>
              </a:rPr>
              <a:t>здания 3812,07 м2, количество </a:t>
            </a:r>
            <a:r>
              <a:rPr lang="ru-RU" sz="1600" dirty="0" smtClean="0">
                <a:solidFill>
                  <a:srgbClr val="000000"/>
                </a:solidFill>
              </a:rPr>
              <a:t>этажей-4, в том числе подземный этаж.        </a:t>
            </a:r>
            <a:endParaRPr lang="ru-RU" sz="1600" dirty="0">
              <a:solidFill>
                <a:srgbClr val="000000"/>
              </a:solidFill>
            </a:endParaRPr>
          </a:p>
        </p:txBody>
      </p:sp>
      <p:sp>
        <p:nvSpPr>
          <p:cNvPr id="10" name="Прямоугольник 9"/>
          <p:cNvSpPr/>
          <p:nvPr/>
        </p:nvSpPr>
        <p:spPr>
          <a:xfrm>
            <a:off x="224734" y="4064373"/>
            <a:ext cx="3240360" cy="584775"/>
          </a:xfrm>
          <a:prstGeom prst="rect">
            <a:avLst/>
          </a:prstGeom>
        </p:spPr>
        <p:txBody>
          <a:bodyPr wrap="square">
            <a:spAutoFit/>
          </a:bodyPr>
          <a:lstStyle/>
          <a:p>
            <a:pPr fontAlgn="base"/>
            <a:r>
              <a:rPr lang="ru-RU" sz="1600" b="1" dirty="0">
                <a:solidFill>
                  <a:srgbClr val="000000"/>
                </a:solidFill>
              </a:rPr>
              <a:t>Срок окончания </a:t>
            </a:r>
            <a:r>
              <a:rPr lang="ru-RU" sz="1600" dirty="0">
                <a:solidFill>
                  <a:srgbClr val="000000"/>
                </a:solidFill>
              </a:rPr>
              <a:t>строительства </a:t>
            </a:r>
            <a:r>
              <a:rPr lang="ru-RU" sz="1600" dirty="0" smtClean="0">
                <a:solidFill>
                  <a:srgbClr val="000000"/>
                </a:solidFill>
              </a:rPr>
              <a:t>декабрь </a:t>
            </a:r>
            <a:r>
              <a:rPr lang="ru-RU" sz="1600" dirty="0">
                <a:solidFill>
                  <a:srgbClr val="000000"/>
                </a:solidFill>
              </a:rPr>
              <a:t>2018 года.</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5" y="65046"/>
            <a:ext cx="2102381" cy="634496"/>
          </a:xfrm>
          <a:prstGeom prst="rect">
            <a:avLst/>
          </a:prstGeom>
        </p:spPr>
      </p:pic>
    </p:spTree>
    <p:extLst>
      <p:ext uri="{BB962C8B-B14F-4D97-AF65-F5344CB8AC3E}">
        <p14:creationId xmlns:p14="http://schemas.microsoft.com/office/powerpoint/2010/main" val="3743282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 y="-20538"/>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716016" y="114186"/>
            <a:ext cx="4248472" cy="369332"/>
          </a:xfrm>
          <a:prstGeom prst="rect">
            <a:avLst/>
          </a:prstGeom>
          <a:noFill/>
        </p:spPr>
        <p:txBody>
          <a:bodyPr wrap="square" rtlCol="0">
            <a:spAutoFit/>
          </a:bodyPr>
          <a:lstStyle/>
          <a:p>
            <a:pPr algn="r"/>
            <a:r>
              <a:rPr lang="ru-RU" b="1" i="1" dirty="0" smtClean="0">
                <a:solidFill>
                  <a:schemeClr val="bg1"/>
                </a:solidFill>
                <a:latin typeface="+mj-lt"/>
              </a:rPr>
              <a:t>МФЦ ДЛЯ БИЗНЕСА</a:t>
            </a:r>
            <a:r>
              <a:rPr lang="ru-RU" b="1" i="1" dirty="0" smtClean="0">
                <a:latin typeface="+mj-lt"/>
              </a:rPr>
              <a:t>              </a:t>
            </a:r>
            <a:endParaRPr lang="ru-RU" b="1" i="1" dirty="0">
              <a:solidFill>
                <a:schemeClr val="bg1"/>
              </a:solidFill>
            </a:endParaRPr>
          </a:p>
        </p:txBody>
      </p:sp>
      <p:sp>
        <p:nvSpPr>
          <p:cNvPr id="10" name="Прямоугольник 9"/>
          <p:cNvSpPr/>
          <p:nvPr/>
        </p:nvSpPr>
        <p:spPr>
          <a:xfrm>
            <a:off x="4373325" y="1378954"/>
            <a:ext cx="4608512" cy="646331"/>
          </a:xfrm>
          <a:prstGeom prst="rect">
            <a:avLst/>
          </a:prstGeom>
        </p:spPr>
        <p:txBody>
          <a:bodyPr wrap="square">
            <a:spAutoFit/>
          </a:bodyPr>
          <a:lstStyle/>
          <a:p>
            <a:r>
              <a:rPr lang="ru-RU" sz="3600" b="1" dirty="0" smtClean="0">
                <a:solidFill>
                  <a:srgbClr val="C00000"/>
                </a:solidFill>
                <a:latin typeface="-apple-system"/>
              </a:rPr>
              <a:t>БИЗНЕС МФЦ</a:t>
            </a:r>
            <a:endParaRPr lang="ru-RU" sz="3600"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684512"/>
            <a:ext cx="1955122" cy="797853"/>
          </a:xfrm>
          <a:prstGeom prst="rect">
            <a:avLst/>
          </a:prstGeom>
        </p:spPr>
      </p:pic>
      <p:sp>
        <p:nvSpPr>
          <p:cNvPr id="11" name="Прямоугольник 10"/>
          <p:cNvSpPr/>
          <p:nvPr/>
        </p:nvSpPr>
        <p:spPr>
          <a:xfrm>
            <a:off x="3995936" y="1940151"/>
            <a:ext cx="4968552" cy="2646878"/>
          </a:xfrm>
          <a:prstGeom prst="rect">
            <a:avLst/>
          </a:prstGeom>
        </p:spPr>
        <p:txBody>
          <a:bodyPr wrap="square">
            <a:spAutoFit/>
          </a:bodyPr>
          <a:lstStyle/>
          <a:p>
            <a:pPr marL="285750" indent="-285750" algn="just" fontAlgn="ctr">
              <a:buFont typeface="Wingdings" panose="05000000000000000000" pitchFamily="2" charset="2"/>
              <a:buChar char="q"/>
            </a:pPr>
            <a:r>
              <a:rPr lang="ru-RU" b="1" dirty="0" smtClean="0">
                <a:solidFill>
                  <a:srgbClr val="FF0000"/>
                </a:solidFill>
                <a:latin typeface="+mj-lt"/>
                <a:cs typeface="Times New Roman" panose="02020603050405020304" pitchFamily="18" charset="0"/>
              </a:rPr>
              <a:t>19 </a:t>
            </a:r>
            <a:r>
              <a:rPr lang="ru-RU" sz="1600" b="1" dirty="0" smtClean="0">
                <a:solidFill>
                  <a:srgbClr val="0070C0"/>
                </a:solidFill>
                <a:latin typeface="+mj-lt"/>
                <a:cs typeface="Times New Roman" panose="02020603050405020304" pitchFamily="18" charset="0"/>
              </a:rPr>
              <a:t>специализированных бизнес-окон: </a:t>
            </a:r>
            <a:endParaRPr lang="ru-RU" sz="1600" b="1" dirty="0">
              <a:solidFill>
                <a:srgbClr val="0070C0"/>
              </a:solidFill>
              <a:latin typeface="+mj-lt"/>
              <a:cs typeface="Times New Roman" panose="02020603050405020304" pitchFamily="18" charset="0"/>
            </a:endParaRPr>
          </a:p>
          <a:p>
            <a:pPr algn="just" fontAlgn="ctr"/>
            <a:r>
              <a:rPr lang="ru-RU" sz="1600" b="1" dirty="0" smtClean="0">
                <a:solidFill>
                  <a:srgbClr val="FF0000"/>
                </a:solidFill>
                <a:latin typeface="+mj-lt"/>
                <a:cs typeface="Times New Roman" panose="02020603050405020304" pitchFamily="18" charset="0"/>
              </a:rPr>
              <a:t>9</a:t>
            </a:r>
            <a:r>
              <a:rPr lang="ru-RU" sz="1600" b="1" dirty="0" smtClean="0">
                <a:solidFill>
                  <a:srgbClr val="0070C0"/>
                </a:solidFill>
                <a:latin typeface="+mj-lt"/>
                <a:cs typeface="Times New Roman" panose="02020603050405020304" pitchFamily="18" charset="0"/>
              </a:rPr>
              <a:t>  окон в 7 муниципальных </a:t>
            </a:r>
            <a:r>
              <a:rPr lang="ru-RU" sz="1600" b="1" dirty="0">
                <a:solidFill>
                  <a:srgbClr val="0070C0"/>
                </a:solidFill>
                <a:latin typeface="+mj-lt"/>
                <a:cs typeface="Times New Roman" panose="02020603050405020304" pitchFamily="18" charset="0"/>
              </a:rPr>
              <a:t>образованиях </a:t>
            </a:r>
            <a:r>
              <a:rPr lang="ru-RU" sz="1600" b="1" dirty="0" smtClean="0">
                <a:solidFill>
                  <a:srgbClr val="0070C0"/>
                </a:solidFill>
                <a:latin typeface="+mj-lt"/>
                <a:cs typeface="Times New Roman" panose="02020603050405020304" pitchFamily="18" charset="0"/>
              </a:rPr>
              <a:t>области;</a:t>
            </a:r>
          </a:p>
          <a:p>
            <a:pPr algn="just" fontAlgn="ctr"/>
            <a:r>
              <a:rPr lang="ru-RU" sz="1600" b="1" dirty="0">
                <a:solidFill>
                  <a:srgbClr val="FF0000"/>
                </a:solidFill>
                <a:cs typeface="Times New Roman" panose="02020603050405020304" pitchFamily="18" charset="0"/>
              </a:rPr>
              <a:t>10</a:t>
            </a:r>
            <a:r>
              <a:rPr lang="ru-RU" sz="1600" b="1" dirty="0">
                <a:solidFill>
                  <a:srgbClr val="0070C0"/>
                </a:solidFill>
                <a:cs typeface="Times New Roman" panose="02020603050405020304" pitchFamily="18" charset="0"/>
              </a:rPr>
              <a:t> в Туле (включая бизнес-зону на базе регионального бизнес – инкубатора, а </a:t>
            </a:r>
            <a:r>
              <a:rPr lang="ru-RU" sz="1600" b="1" dirty="0" smtClean="0">
                <a:solidFill>
                  <a:srgbClr val="0070C0"/>
                </a:solidFill>
                <a:cs typeface="Times New Roman" panose="02020603050405020304" pitchFamily="18" charset="0"/>
              </a:rPr>
              <a:t>также </a:t>
            </a:r>
            <a:br>
              <a:rPr lang="ru-RU" sz="1600" b="1" dirty="0" smtClean="0">
                <a:solidFill>
                  <a:srgbClr val="0070C0"/>
                </a:solidFill>
                <a:cs typeface="Times New Roman" panose="02020603050405020304" pitchFamily="18" charset="0"/>
              </a:rPr>
            </a:br>
            <a:r>
              <a:rPr lang="ru-RU" sz="1600" b="1" dirty="0" smtClean="0">
                <a:solidFill>
                  <a:srgbClr val="FF0000"/>
                </a:solidFill>
                <a:cs typeface="Times New Roman" panose="02020603050405020304" pitchFamily="18" charset="0"/>
              </a:rPr>
              <a:t>4 </a:t>
            </a:r>
            <a:r>
              <a:rPr lang="ru-RU" sz="1200" b="1" dirty="0" smtClean="0">
                <a:solidFill>
                  <a:srgbClr val="0070C0"/>
                </a:solidFill>
                <a:cs typeface="Times New Roman" panose="02020603050405020304" pitchFamily="18" charset="0"/>
              </a:rPr>
              <a:t> </a:t>
            </a:r>
            <a:r>
              <a:rPr lang="ru-RU" sz="1600" b="1" dirty="0">
                <a:solidFill>
                  <a:srgbClr val="0070C0"/>
                </a:solidFill>
                <a:cs typeface="Times New Roman" panose="02020603050405020304" pitchFamily="18" charset="0"/>
              </a:rPr>
              <a:t>ЦОУ на базе финансово-кредитных </a:t>
            </a:r>
            <a:r>
              <a:rPr lang="ru-RU" sz="1600" b="1" dirty="0" smtClean="0">
                <a:solidFill>
                  <a:srgbClr val="0070C0"/>
                </a:solidFill>
                <a:cs typeface="Times New Roman" panose="02020603050405020304" pitchFamily="18" charset="0"/>
              </a:rPr>
              <a:t>организаций)</a:t>
            </a:r>
            <a:endParaRPr lang="ru-RU" sz="1600" b="1" dirty="0">
              <a:solidFill>
                <a:srgbClr val="0070C0"/>
              </a:solidFill>
              <a:cs typeface="Times New Roman" panose="02020603050405020304" pitchFamily="18" charset="0"/>
            </a:endParaRPr>
          </a:p>
          <a:p>
            <a:pPr algn="just"/>
            <a:endParaRPr lang="ru-RU" sz="1600" b="1" dirty="0" smtClean="0">
              <a:solidFill>
                <a:srgbClr val="0070C0"/>
              </a:solidFill>
              <a:latin typeface="-apple-system"/>
            </a:endParaRPr>
          </a:p>
          <a:p>
            <a:pPr algn="just"/>
            <a:r>
              <a:rPr lang="ru-RU" sz="1600" b="1" dirty="0" smtClean="0">
                <a:solidFill>
                  <a:srgbClr val="0070C0"/>
                </a:solidFill>
                <a:latin typeface="-apple-system"/>
              </a:rPr>
              <a:t>184 услуги </a:t>
            </a:r>
            <a:r>
              <a:rPr lang="ru-RU" sz="1600" b="1" dirty="0">
                <a:solidFill>
                  <a:srgbClr val="0070C0"/>
                </a:solidFill>
                <a:latin typeface="-apple-system"/>
              </a:rPr>
              <a:t>для юридических лиц и </a:t>
            </a:r>
            <a:r>
              <a:rPr lang="ru-RU" sz="1600" b="1" dirty="0" smtClean="0">
                <a:solidFill>
                  <a:srgbClr val="0070C0"/>
                </a:solidFill>
                <a:latin typeface="-apple-system"/>
              </a:rPr>
              <a:t>индивидуальных предпринимателей</a:t>
            </a:r>
            <a:r>
              <a:rPr lang="ru-RU" sz="1600" b="1" dirty="0">
                <a:solidFill>
                  <a:srgbClr val="0070C0"/>
                </a:solidFill>
                <a:latin typeface="-apple-system"/>
              </a:rPr>
              <a:t>!</a:t>
            </a:r>
            <a:endParaRPr lang="en-US" sz="1600" b="1" dirty="0">
              <a:solidFill>
                <a:srgbClr val="0070C0"/>
              </a:solidFill>
              <a:latin typeface="-apple-system"/>
            </a:endParaRPr>
          </a:p>
          <a:p>
            <a:endParaRPr lang="ru-RU" sz="1200" dirty="0" smtClean="0"/>
          </a:p>
          <a:p>
            <a:endParaRPr lang="ru-RU" sz="1200" dirty="0"/>
          </a:p>
          <a:p>
            <a:pPr>
              <a:buClr>
                <a:srgbClr val="0070C0"/>
              </a:buClr>
            </a:pPr>
            <a:endParaRPr lang="ru-RU" sz="1200"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3623"/>
          <a:stretch/>
        </p:blipFill>
        <p:spPr>
          <a:xfrm>
            <a:off x="-441670" y="771550"/>
            <a:ext cx="4797646" cy="3855079"/>
          </a:xfrm>
          <a:prstGeom prst="rect">
            <a:avLst/>
          </a:prstGeom>
        </p:spPr>
      </p:pic>
      <p:sp>
        <p:nvSpPr>
          <p:cNvPr id="9" name="TextBox 8"/>
          <p:cNvSpPr txBox="1"/>
          <p:nvPr/>
        </p:nvSpPr>
        <p:spPr>
          <a:xfrm>
            <a:off x="5486" y="107721"/>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Tree>
    <p:extLst>
      <p:ext uri="{BB962C8B-B14F-4D97-AF65-F5344CB8AC3E}">
        <p14:creationId xmlns:p14="http://schemas.microsoft.com/office/powerpoint/2010/main" val="4228718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4531" y="2126779"/>
            <a:ext cx="1503709" cy="338554"/>
          </a:xfrm>
          <a:prstGeom prst="rect">
            <a:avLst/>
          </a:prstGeom>
        </p:spPr>
        <p:txBody>
          <a:bodyPr wrap="square">
            <a:spAutoFit/>
          </a:bodyPr>
          <a:lstStyle/>
          <a:p>
            <a:r>
              <a:rPr lang="en-US" sz="1600" b="1" u="sng" dirty="0" smtClean="0">
                <a:solidFill>
                  <a:schemeClr val="bg1"/>
                </a:solidFill>
              </a:rPr>
              <a:t>www.</a:t>
            </a:r>
            <a:r>
              <a:rPr lang="ru-RU" sz="1600" b="1" u="sng" dirty="0" smtClean="0">
                <a:solidFill>
                  <a:schemeClr val="bg1"/>
                </a:solidFill>
              </a:rPr>
              <a:t>hub71.ru</a:t>
            </a:r>
            <a:endParaRPr lang="ru-RU" sz="1600" b="1" u="sng" dirty="0">
              <a:solidFill>
                <a:schemeClr val="bg1"/>
              </a:solidFill>
            </a:endParaRPr>
          </a:p>
        </p:txBody>
      </p:sp>
      <p:sp>
        <p:nvSpPr>
          <p:cNvPr id="44" name="Скругленный прямоугольник 43"/>
          <p:cNvSpPr/>
          <p:nvPr/>
        </p:nvSpPr>
        <p:spPr>
          <a:xfrm>
            <a:off x="6404252" y="2715766"/>
            <a:ext cx="2186959" cy="5374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7048775" y="3477394"/>
            <a:ext cx="888849" cy="888849"/>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6289231" y="4410877"/>
            <a:ext cx="2393657" cy="461665"/>
          </a:xfrm>
          <a:prstGeom prst="rect">
            <a:avLst/>
          </a:prstGeom>
        </p:spPr>
        <p:txBody>
          <a:bodyPr wrap="square">
            <a:spAutoFit/>
          </a:bodyPr>
          <a:lstStyle/>
          <a:p>
            <a:pPr algn="ctr"/>
            <a:r>
              <a:rPr lang="ru-RU" sz="1200" b="1" dirty="0" smtClean="0"/>
              <a:t>Бизнес </a:t>
            </a:r>
          </a:p>
          <a:p>
            <a:pPr algn="ctr"/>
            <a:r>
              <a:rPr lang="ru-RU" sz="1200" b="1" dirty="0" smtClean="0"/>
              <a:t>навигатор МСП</a:t>
            </a:r>
            <a:endParaRPr lang="ru-RU" sz="1200" dirty="0"/>
          </a:p>
        </p:txBody>
      </p:sp>
      <p:sp>
        <p:nvSpPr>
          <p:cNvPr id="48" name="Прямоугольник 47"/>
          <p:cNvSpPr/>
          <p:nvPr/>
        </p:nvSpPr>
        <p:spPr>
          <a:xfrm>
            <a:off x="6522888" y="2715766"/>
            <a:ext cx="2068323" cy="461665"/>
          </a:xfrm>
          <a:prstGeom prst="rect">
            <a:avLst/>
          </a:prstGeom>
        </p:spPr>
        <p:txBody>
          <a:bodyPr wrap="none">
            <a:spAutoFit/>
          </a:bodyPr>
          <a:lstStyle/>
          <a:p>
            <a:r>
              <a:rPr lang="en-US" sz="2400" b="1" u="sng" dirty="0" smtClean="0">
                <a:solidFill>
                  <a:schemeClr val="bg1"/>
                </a:solidFill>
              </a:rPr>
              <a:t>www.smbn.ru</a:t>
            </a:r>
            <a:endParaRPr lang="ru-RU" sz="2400" b="1" u="sng" dirty="0">
              <a:solidFill>
                <a:schemeClr val="bg1"/>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960" t="23054" r="67641" b="23053"/>
          <a:stretch/>
        </p:blipFill>
        <p:spPr>
          <a:xfrm>
            <a:off x="7261408" y="3682861"/>
            <a:ext cx="494940" cy="509081"/>
          </a:xfrm>
          <a:prstGeom prst="rect">
            <a:avLst/>
          </a:prstGeom>
        </p:spPr>
      </p:pic>
      <p:sp>
        <p:nvSpPr>
          <p:cNvPr id="49" name="Скругленный прямоугольник 48"/>
          <p:cNvSpPr/>
          <p:nvPr/>
        </p:nvSpPr>
        <p:spPr>
          <a:xfrm>
            <a:off x="3616256" y="2715766"/>
            <a:ext cx="2186959" cy="5374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4260779" y="3477394"/>
            <a:ext cx="888849" cy="888849"/>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3517634" y="4533697"/>
            <a:ext cx="2393657" cy="338554"/>
          </a:xfrm>
          <a:prstGeom prst="rect">
            <a:avLst/>
          </a:prstGeom>
        </p:spPr>
        <p:txBody>
          <a:bodyPr wrap="square">
            <a:spAutoFit/>
          </a:bodyPr>
          <a:lstStyle/>
          <a:p>
            <a:pPr algn="ctr"/>
            <a:r>
              <a:rPr lang="ru-RU" sz="1600" b="1" dirty="0" smtClean="0">
                <a:solidFill>
                  <a:schemeClr val="accent1">
                    <a:lumMod val="50000"/>
                  </a:schemeClr>
                </a:solidFill>
              </a:rPr>
              <a:t>БИЗНЕС</a:t>
            </a:r>
            <a:r>
              <a:rPr lang="ru-RU" sz="1600" b="1" dirty="0" smtClean="0">
                <a:solidFill>
                  <a:srgbClr val="0070C0"/>
                </a:solidFill>
              </a:rPr>
              <a:t>НАВИГАТОР</a:t>
            </a:r>
            <a:r>
              <a:rPr lang="en-US" sz="1600" b="1" dirty="0" smtClean="0">
                <a:solidFill>
                  <a:srgbClr val="C00000"/>
                </a:solidFill>
              </a:rPr>
              <a:t>71</a:t>
            </a:r>
            <a:endParaRPr lang="ru-RU" sz="1600" dirty="0">
              <a:solidFill>
                <a:srgbClr val="C00000"/>
              </a:solidFill>
            </a:endParaRPr>
          </a:p>
        </p:txBody>
      </p:sp>
      <p:sp>
        <p:nvSpPr>
          <p:cNvPr id="53" name="Прямоугольник 52"/>
          <p:cNvSpPr/>
          <p:nvPr/>
        </p:nvSpPr>
        <p:spPr>
          <a:xfrm>
            <a:off x="3736763" y="2715766"/>
            <a:ext cx="1936877" cy="461665"/>
          </a:xfrm>
          <a:prstGeom prst="rect">
            <a:avLst/>
          </a:prstGeom>
        </p:spPr>
        <p:txBody>
          <a:bodyPr wrap="none">
            <a:spAutoFit/>
          </a:bodyPr>
          <a:lstStyle/>
          <a:p>
            <a:r>
              <a:rPr lang="en-US" sz="2400" b="1" u="sng" dirty="0" smtClean="0">
                <a:solidFill>
                  <a:schemeClr val="bg1"/>
                </a:solidFill>
              </a:rPr>
              <a:t>www.bn71.ru</a:t>
            </a:r>
            <a:endParaRPr lang="ru-RU" sz="2400" b="1" u="sng" dirty="0">
              <a:solidFill>
                <a:schemeClr val="bg1"/>
              </a:solidFill>
            </a:endParaRPr>
          </a:p>
        </p:txBody>
      </p:sp>
      <p:pic>
        <p:nvPicPr>
          <p:cNvPr id="54" name="Picture 8" descr="Герб обл полны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977" y="3533267"/>
            <a:ext cx="502446" cy="70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трелка вниз 5"/>
          <p:cNvSpPr/>
          <p:nvPr/>
        </p:nvSpPr>
        <p:spPr>
          <a:xfrm>
            <a:off x="1585722" y="2881584"/>
            <a:ext cx="125888" cy="207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49916" y="3625983"/>
            <a:ext cx="2155618" cy="276999"/>
          </a:xfrm>
          <a:prstGeom prst="rect">
            <a:avLst/>
          </a:prstGeom>
        </p:spPr>
        <p:txBody>
          <a:bodyPr wrap="square">
            <a:spAutoFit/>
          </a:bodyPr>
          <a:lstStyle/>
          <a:p>
            <a:pPr algn="ctr"/>
            <a:r>
              <a:rPr lang="ru-RU" sz="1200" b="1" dirty="0" smtClean="0"/>
              <a:t>Центр </a:t>
            </a:r>
            <a:r>
              <a:rPr lang="ru-RU" sz="1200" b="1" dirty="0"/>
              <a:t>поддержки </a:t>
            </a:r>
            <a:r>
              <a:rPr lang="ru-RU" sz="1200" b="1" dirty="0" smtClean="0"/>
              <a:t>экспорта</a:t>
            </a:r>
            <a:endParaRPr lang="ru-RU" sz="1200" dirty="0"/>
          </a:p>
        </p:txBody>
      </p:sp>
      <p:sp>
        <p:nvSpPr>
          <p:cNvPr id="28" name="Стрелка вниз 27"/>
          <p:cNvSpPr/>
          <p:nvPr/>
        </p:nvSpPr>
        <p:spPr>
          <a:xfrm>
            <a:off x="1580450" y="3874493"/>
            <a:ext cx="125888" cy="207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83544" y="4668083"/>
            <a:ext cx="1941993" cy="276999"/>
          </a:xfrm>
          <a:prstGeom prst="rect">
            <a:avLst/>
          </a:prstGeom>
        </p:spPr>
        <p:txBody>
          <a:bodyPr wrap="square">
            <a:spAutoFit/>
          </a:bodyPr>
          <a:lstStyle/>
          <a:p>
            <a:pPr algn="ctr"/>
            <a:r>
              <a:rPr lang="ru-RU" sz="1200" b="1" dirty="0"/>
              <a:t>Центр </a:t>
            </a:r>
            <a:r>
              <a:rPr lang="ru-RU" sz="1200" b="1" dirty="0" smtClean="0"/>
              <a:t>инжиниринга</a:t>
            </a:r>
            <a:endParaRPr lang="ru-RU" sz="1200" dirty="0"/>
          </a:p>
        </p:txBody>
      </p:sp>
      <p:sp>
        <p:nvSpPr>
          <p:cNvPr id="39" name="Овал 38"/>
          <p:cNvSpPr/>
          <p:nvPr/>
        </p:nvSpPr>
        <p:spPr>
          <a:xfrm>
            <a:off x="4573302" y="1405245"/>
            <a:ext cx="888849" cy="888849"/>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 name="Picture 8" descr="Герб обл полны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503" y="1476171"/>
            <a:ext cx="502446" cy="70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Прямоугольник 40"/>
          <p:cNvSpPr/>
          <p:nvPr/>
        </p:nvSpPr>
        <p:spPr>
          <a:xfrm>
            <a:off x="5494042" y="1494079"/>
            <a:ext cx="2309958" cy="738664"/>
          </a:xfrm>
          <a:prstGeom prst="rect">
            <a:avLst/>
          </a:prstGeom>
        </p:spPr>
        <p:txBody>
          <a:bodyPr wrap="square">
            <a:spAutoFit/>
          </a:bodyPr>
          <a:lstStyle/>
          <a:p>
            <a:r>
              <a:rPr lang="ru-RU" sz="1400" b="1" dirty="0" smtClean="0"/>
              <a:t>Комитет Тульской области </a:t>
            </a:r>
            <a:br>
              <a:rPr lang="ru-RU" sz="1400" b="1" dirty="0" smtClean="0"/>
            </a:br>
            <a:r>
              <a:rPr lang="ru-RU" sz="1400" b="1" dirty="0" smtClean="0"/>
              <a:t>по предпринимательству </a:t>
            </a:r>
            <a:br>
              <a:rPr lang="ru-RU" sz="1400" b="1" dirty="0" smtClean="0"/>
            </a:br>
            <a:r>
              <a:rPr lang="ru-RU" sz="1400" b="1" dirty="0" smtClean="0"/>
              <a:t>и потребительскому рынку</a:t>
            </a:r>
            <a:endParaRPr lang="ru-RU" sz="1400" dirty="0"/>
          </a:p>
        </p:txBody>
      </p:sp>
      <p:sp>
        <p:nvSpPr>
          <p:cNvPr id="42" name="Скругленный прямоугольник 41"/>
          <p:cNvSpPr/>
          <p:nvPr/>
        </p:nvSpPr>
        <p:spPr>
          <a:xfrm>
            <a:off x="4238866" y="732451"/>
            <a:ext cx="3744416" cy="5374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4325339" y="795489"/>
            <a:ext cx="3678471" cy="446276"/>
          </a:xfrm>
          <a:prstGeom prst="rect">
            <a:avLst/>
          </a:prstGeom>
        </p:spPr>
        <p:txBody>
          <a:bodyPr wrap="square">
            <a:spAutoFit/>
          </a:bodyPr>
          <a:lstStyle/>
          <a:p>
            <a:r>
              <a:rPr lang="en-US" sz="2300" b="1" u="sng" dirty="0" smtClean="0">
                <a:solidFill>
                  <a:schemeClr val="bg1"/>
                </a:solidFill>
              </a:rPr>
              <a:t>www.business.tularegion.ru</a:t>
            </a:r>
            <a:endParaRPr lang="ru-RU" sz="2300" b="1" u="sng" dirty="0">
              <a:solidFill>
                <a:schemeClr val="bg1"/>
              </a:solidFill>
            </a:endParaRPr>
          </a:p>
        </p:txBody>
      </p:sp>
      <p:sp>
        <p:nvSpPr>
          <p:cNvPr id="46" name="Скругленный прямоугольник 45"/>
          <p:cNvSpPr/>
          <p:nvPr/>
        </p:nvSpPr>
        <p:spPr>
          <a:xfrm>
            <a:off x="549917" y="740073"/>
            <a:ext cx="2186959" cy="5374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1210118" y="1324908"/>
            <a:ext cx="888849" cy="888849"/>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5" name="Рисунок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639" y="1505234"/>
            <a:ext cx="529805" cy="559365"/>
          </a:xfrm>
          <a:prstGeom prst="rect">
            <a:avLst/>
          </a:prstGeom>
        </p:spPr>
      </p:pic>
      <p:sp>
        <p:nvSpPr>
          <p:cNvPr id="56" name="Прямоугольник 55"/>
          <p:cNvSpPr/>
          <p:nvPr/>
        </p:nvSpPr>
        <p:spPr>
          <a:xfrm>
            <a:off x="450574" y="2258391"/>
            <a:ext cx="2393657" cy="646331"/>
          </a:xfrm>
          <a:prstGeom prst="rect">
            <a:avLst/>
          </a:prstGeom>
        </p:spPr>
        <p:txBody>
          <a:bodyPr wrap="square">
            <a:spAutoFit/>
          </a:bodyPr>
          <a:lstStyle/>
          <a:p>
            <a:pPr algn="ctr"/>
            <a:r>
              <a:rPr lang="ru-RU" sz="1200" b="1" dirty="0" smtClean="0"/>
              <a:t>Тульский региональный фонд </a:t>
            </a:r>
            <a:br>
              <a:rPr lang="ru-RU" sz="1200" b="1" dirty="0" smtClean="0"/>
            </a:br>
            <a:r>
              <a:rPr lang="ru-RU" sz="1200" b="1" dirty="0" smtClean="0"/>
              <a:t>«Центр поддержки </a:t>
            </a:r>
          </a:p>
          <a:p>
            <a:pPr algn="ctr"/>
            <a:r>
              <a:rPr lang="ru-RU" sz="1200" b="1" dirty="0" smtClean="0"/>
              <a:t>предпринимательства»</a:t>
            </a:r>
            <a:endParaRPr lang="ru-RU" sz="1200" dirty="0"/>
          </a:p>
        </p:txBody>
      </p:sp>
      <p:sp>
        <p:nvSpPr>
          <p:cNvPr id="57" name="Прямоугольник 56"/>
          <p:cNvSpPr/>
          <p:nvPr/>
        </p:nvSpPr>
        <p:spPr>
          <a:xfrm>
            <a:off x="603548" y="728463"/>
            <a:ext cx="2101986" cy="461665"/>
          </a:xfrm>
          <a:prstGeom prst="rect">
            <a:avLst/>
          </a:prstGeom>
        </p:spPr>
        <p:txBody>
          <a:bodyPr wrap="none">
            <a:spAutoFit/>
          </a:bodyPr>
          <a:lstStyle/>
          <a:p>
            <a:r>
              <a:rPr lang="en-US" sz="2400" b="1" u="sng" dirty="0" smtClean="0">
                <a:solidFill>
                  <a:schemeClr val="bg1"/>
                </a:solidFill>
              </a:rPr>
              <a:t>www.</a:t>
            </a:r>
            <a:r>
              <a:rPr lang="ru-RU" sz="2400" b="1" u="sng" dirty="0" smtClean="0">
                <a:solidFill>
                  <a:schemeClr val="bg1"/>
                </a:solidFill>
              </a:rPr>
              <a:t>hub71.ru</a:t>
            </a:r>
            <a:endParaRPr lang="ru-RU" sz="2400" b="1" u="sng" dirty="0">
              <a:solidFill>
                <a:schemeClr val="bg1"/>
              </a:solidFill>
            </a:endParaRPr>
          </a:p>
        </p:txBody>
      </p:sp>
      <p:sp>
        <p:nvSpPr>
          <p:cNvPr id="58" name="Скругленный прямоугольник 57"/>
          <p:cNvSpPr/>
          <p:nvPr/>
        </p:nvSpPr>
        <p:spPr>
          <a:xfrm>
            <a:off x="549916" y="3121186"/>
            <a:ext cx="2186959" cy="5374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541907" y="3126108"/>
            <a:ext cx="2202975" cy="461665"/>
          </a:xfrm>
          <a:prstGeom prst="rect">
            <a:avLst/>
          </a:prstGeom>
        </p:spPr>
        <p:txBody>
          <a:bodyPr wrap="none">
            <a:spAutoFit/>
          </a:bodyPr>
          <a:lstStyle/>
          <a:p>
            <a:r>
              <a:rPr lang="en-US" sz="2400" b="1" u="sng" dirty="0" smtClean="0">
                <a:solidFill>
                  <a:schemeClr val="bg1"/>
                </a:solidFill>
              </a:rPr>
              <a:t>www.ric-tula</a:t>
            </a:r>
            <a:r>
              <a:rPr lang="ru-RU" sz="2400" b="1" u="sng" dirty="0" smtClean="0">
                <a:solidFill>
                  <a:schemeClr val="bg1"/>
                </a:solidFill>
              </a:rPr>
              <a:t>.</a:t>
            </a:r>
            <a:r>
              <a:rPr lang="ru-RU" sz="2400" b="1" u="sng" dirty="0" err="1" smtClean="0">
                <a:solidFill>
                  <a:schemeClr val="bg1"/>
                </a:solidFill>
              </a:rPr>
              <a:t>ru</a:t>
            </a:r>
            <a:endParaRPr lang="ru-RU" sz="2400" b="1" u="sng" dirty="0">
              <a:solidFill>
                <a:schemeClr val="bg1"/>
              </a:solidFill>
            </a:endParaRPr>
          </a:p>
        </p:txBody>
      </p:sp>
      <p:sp>
        <p:nvSpPr>
          <p:cNvPr id="60" name="Скругленный прямоугольник 59"/>
          <p:cNvSpPr/>
          <p:nvPr/>
        </p:nvSpPr>
        <p:spPr>
          <a:xfrm>
            <a:off x="592905" y="4123532"/>
            <a:ext cx="2186959" cy="5374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673903" y="4208712"/>
            <a:ext cx="2105961" cy="338554"/>
          </a:xfrm>
          <a:prstGeom prst="rect">
            <a:avLst/>
          </a:prstGeom>
        </p:spPr>
        <p:txBody>
          <a:bodyPr wrap="none">
            <a:spAutoFit/>
          </a:bodyPr>
          <a:lstStyle/>
          <a:p>
            <a:r>
              <a:rPr lang="en-US" sz="1600" b="1" u="sng" dirty="0" smtClean="0">
                <a:solidFill>
                  <a:schemeClr val="bg1"/>
                </a:solidFill>
              </a:rPr>
              <a:t>www.</a:t>
            </a:r>
            <a:r>
              <a:rPr lang="ru-RU" sz="1600" b="1" u="sng" dirty="0" err="1" smtClean="0">
                <a:solidFill>
                  <a:schemeClr val="bg1"/>
                </a:solidFill>
              </a:rPr>
              <a:t>инжиниринг.рф</a:t>
            </a:r>
            <a:endParaRPr lang="ru-RU" sz="1600" b="1" u="sng" dirty="0">
              <a:solidFill>
                <a:schemeClr val="bg1"/>
              </a:solidFill>
            </a:endParaRPr>
          </a:p>
        </p:txBody>
      </p:sp>
      <p:sp>
        <p:nvSpPr>
          <p:cNvPr id="62" name="Прямоугольник 61"/>
          <p:cNvSpPr/>
          <p:nvPr/>
        </p:nvSpPr>
        <p:spPr>
          <a:xfrm>
            <a:off x="1" y="-20538"/>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251520" y="0"/>
            <a:ext cx="8712968" cy="584775"/>
          </a:xfrm>
          <a:prstGeom prst="rect">
            <a:avLst/>
          </a:prstGeom>
          <a:noFill/>
        </p:spPr>
        <p:txBody>
          <a:bodyPr wrap="square" rtlCol="0">
            <a:spAutoFit/>
          </a:bodyPr>
          <a:lstStyle/>
          <a:p>
            <a:pPr algn="r"/>
            <a:r>
              <a:rPr lang="ru-RU" sz="3200" b="1" i="1" dirty="0" smtClean="0">
                <a:solidFill>
                  <a:schemeClr val="bg1"/>
                </a:solidFill>
                <a:latin typeface="+mj-lt"/>
              </a:rPr>
              <a:t>Узнать о мерах поддержки бизнеса</a:t>
            </a:r>
            <a:r>
              <a:rPr lang="ru-RU" sz="3200" b="1" i="1" dirty="0" smtClean="0">
                <a:latin typeface="+mj-lt"/>
              </a:rPr>
              <a:t>              </a:t>
            </a:r>
            <a:endParaRPr lang="ru-RU" sz="3200" b="1" i="1" dirty="0">
              <a:solidFill>
                <a:schemeClr val="bg1"/>
              </a:solidFill>
            </a:endParaRPr>
          </a:p>
        </p:txBody>
      </p:sp>
    </p:spTree>
    <p:extLst>
      <p:ext uri="{BB962C8B-B14F-4D97-AF65-F5344CB8AC3E}">
        <p14:creationId xmlns:p14="http://schemas.microsoft.com/office/powerpoint/2010/main" val="2946644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18" y="3010335"/>
            <a:ext cx="819614" cy="82833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799" y="1058209"/>
            <a:ext cx="780966" cy="762805"/>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854" y="1640709"/>
            <a:ext cx="803349" cy="888811"/>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0467" y="3016808"/>
            <a:ext cx="807342" cy="789980"/>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2739" y="4272442"/>
            <a:ext cx="797728" cy="797728"/>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9796" y="1731717"/>
            <a:ext cx="749832" cy="766133"/>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1129" y="4251716"/>
            <a:ext cx="836444" cy="836444"/>
          </a:xfrm>
          <a:prstGeom prst="rect">
            <a:avLst/>
          </a:prstGeom>
        </p:spPr>
      </p:pic>
      <p:sp>
        <p:nvSpPr>
          <p:cNvPr id="18" name="Прямоугольник 17"/>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21" name="TextBox 20"/>
          <p:cNvSpPr txBox="1"/>
          <p:nvPr/>
        </p:nvSpPr>
        <p:spPr>
          <a:xfrm>
            <a:off x="2408387" y="137409"/>
            <a:ext cx="6577305" cy="369332"/>
          </a:xfrm>
          <a:prstGeom prst="rect">
            <a:avLst/>
          </a:prstGeom>
          <a:noFill/>
        </p:spPr>
        <p:txBody>
          <a:bodyPr wrap="square" rtlCol="0">
            <a:spAutoFit/>
          </a:bodyPr>
          <a:lstStyle/>
          <a:p>
            <a:pPr algn="r"/>
            <a:r>
              <a:rPr lang="ru-RU" b="1" i="1" dirty="0" smtClean="0">
                <a:solidFill>
                  <a:schemeClr val="bg1"/>
                </a:solidFill>
              </a:rPr>
              <a:t>ВИДЫ ГОСУДАРСТВЕННОЙ ПОДДЕРЖКИ БИЗНЕСА</a:t>
            </a:r>
            <a:endParaRPr lang="ru-RU" b="1" i="1" dirty="0">
              <a:solidFill>
                <a:schemeClr val="bg1"/>
              </a:solidFill>
            </a:endParaRPr>
          </a:p>
        </p:txBody>
      </p:sp>
      <p:sp>
        <p:nvSpPr>
          <p:cNvPr id="22" name="Прямоугольник 21"/>
          <p:cNvSpPr/>
          <p:nvPr/>
        </p:nvSpPr>
        <p:spPr>
          <a:xfrm>
            <a:off x="2952528" y="694568"/>
            <a:ext cx="3203698" cy="369332"/>
          </a:xfrm>
          <a:prstGeom prst="rect">
            <a:avLst/>
          </a:prstGeom>
        </p:spPr>
        <p:txBody>
          <a:bodyPr wrap="none">
            <a:spAutoFit/>
          </a:bodyPr>
          <a:lstStyle/>
          <a:p>
            <a:r>
              <a:rPr lang="ru-RU" b="1" dirty="0" smtClean="0">
                <a:solidFill>
                  <a:srgbClr val="0070C0"/>
                </a:solidFill>
              </a:rPr>
              <a:t>информационная поддержка</a:t>
            </a:r>
            <a:endParaRPr lang="ru-RU" dirty="0"/>
          </a:p>
        </p:txBody>
      </p:sp>
      <p:sp>
        <p:nvSpPr>
          <p:cNvPr id="23" name="Прямоугольник 22"/>
          <p:cNvSpPr/>
          <p:nvPr/>
        </p:nvSpPr>
        <p:spPr>
          <a:xfrm>
            <a:off x="6382090" y="1900448"/>
            <a:ext cx="2761910" cy="369332"/>
          </a:xfrm>
          <a:prstGeom prst="rect">
            <a:avLst/>
          </a:prstGeom>
        </p:spPr>
        <p:txBody>
          <a:bodyPr wrap="none">
            <a:spAutoFit/>
          </a:bodyPr>
          <a:lstStyle/>
          <a:p>
            <a:r>
              <a:rPr lang="ru-RU" b="1" dirty="0" smtClean="0">
                <a:solidFill>
                  <a:srgbClr val="0070C0"/>
                </a:solidFill>
              </a:rPr>
              <a:t>консультации и обучение</a:t>
            </a:r>
            <a:endParaRPr lang="ru-RU" dirty="0"/>
          </a:p>
        </p:txBody>
      </p:sp>
      <p:sp>
        <p:nvSpPr>
          <p:cNvPr id="24" name="Прямоугольник 23"/>
          <p:cNvSpPr/>
          <p:nvPr/>
        </p:nvSpPr>
        <p:spPr>
          <a:xfrm>
            <a:off x="428298" y="1906787"/>
            <a:ext cx="2284984" cy="369332"/>
          </a:xfrm>
          <a:prstGeom prst="rect">
            <a:avLst/>
          </a:prstGeom>
        </p:spPr>
        <p:txBody>
          <a:bodyPr wrap="none">
            <a:spAutoFit/>
          </a:bodyPr>
          <a:lstStyle/>
          <a:p>
            <a:r>
              <a:rPr lang="ru-RU" b="1" dirty="0" smtClean="0">
                <a:solidFill>
                  <a:srgbClr val="0070C0"/>
                </a:solidFill>
              </a:rPr>
              <a:t>поддержка экспорта</a:t>
            </a:r>
            <a:endParaRPr lang="ru-RU" dirty="0"/>
          </a:p>
        </p:txBody>
      </p:sp>
      <p:sp>
        <p:nvSpPr>
          <p:cNvPr id="25" name="Прямоугольник 24"/>
          <p:cNvSpPr/>
          <p:nvPr/>
        </p:nvSpPr>
        <p:spPr>
          <a:xfrm>
            <a:off x="100009" y="3234063"/>
            <a:ext cx="2605778" cy="369332"/>
          </a:xfrm>
          <a:prstGeom prst="rect">
            <a:avLst/>
          </a:prstGeom>
        </p:spPr>
        <p:txBody>
          <a:bodyPr wrap="none">
            <a:spAutoFit/>
          </a:bodyPr>
          <a:lstStyle/>
          <a:p>
            <a:r>
              <a:rPr lang="ru-RU" b="1" dirty="0" smtClean="0">
                <a:solidFill>
                  <a:srgbClr val="0070C0"/>
                </a:solidFill>
              </a:rPr>
              <a:t>финансовая поддержка</a:t>
            </a:r>
            <a:endParaRPr lang="ru-RU" dirty="0"/>
          </a:p>
        </p:txBody>
      </p:sp>
      <p:sp>
        <p:nvSpPr>
          <p:cNvPr id="26" name="Прямоугольник 25"/>
          <p:cNvSpPr/>
          <p:nvPr/>
        </p:nvSpPr>
        <p:spPr>
          <a:xfrm>
            <a:off x="6382090" y="3276178"/>
            <a:ext cx="2998128" cy="369332"/>
          </a:xfrm>
          <a:prstGeom prst="rect">
            <a:avLst/>
          </a:prstGeom>
        </p:spPr>
        <p:txBody>
          <a:bodyPr wrap="none">
            <a:spAutoFit/>
          </a:bodyPr>
          <a:lstStyle/>
          <a:p>
            <a:r>
              <a:rPr lang="ru-RU" sz="1750" b="1" dirty="0" smtClean="0">
                <a:solidFill>
                  <a:srgbClr val="0070C0"/>
                </a:solidFill>
              </a:rPr>
              <a:t>имущественная поддержка</a:t>
            </a:r>
            <a:endParaRPr lang="ru-RU" sz="1750" dirty="0"/>
          </a:p>
        </p:txBody>
      </p:sp>
      <p:sp>
        <p:nvSpPr>
          <p:cNvPr id="27" name="Прямоугольник 26"/>
          <p:cNvSpPr/>
          <p:nvPr/>
        </p:nvSpPr>
        <p:spPr>
          <a:xfrm>
            <a:off x="5681326" y="4423839"/>
            <a:ext cx="2724977" cy="369332"/>
          </a:xfrm>
          <a:prstGeom prst="rect">
            <a:avLst/>
          </a:prstGeom>
        </p:spPr>
        <p:txBody>
          <a:bodyPr wrap="none">
            <a:spAutoFit/>
          </a:bodyPr>
          <a:lstStyle/>
          <a:p>
            <a:r>
              <a:rPr lang="ru-RU" b="1" dirty="0" smtClean="0">
                <a:solidFill>
                  <a:srgbClr val="0070C0"/>
                </a:solidFill>
              </a:rPr>
              <a:t>налоговые преференции</a:t>
            </a:r>
            <a:endParaRPr lang="ru-RU" dirty="0"/>
          </a:p>
        </p:txBody>
      </p:sp>
      <p:sp>
        <p:nvSpPr>
          <p:cNvPr id="28" name="Прямоугольник 27"/>
          <p:cNvSpPr/>
          <p:nvPr/>
        </p:nvSpPr>
        <p:spPr>
          <a:xfrm>
            <a:off x="-108520" y="4423839"/>
            <a:ext cx="3565207" cy="646331"/>
          </a:xfrm>
          <a:prstGeom prst="rect">
            <a:avLst/>
          </a:prstGeom>
        </p:spPr>
        <p:txBody>
          <a:bodyPr wrap="none">
            <a:spAutoFit/>
          </a:bodyPr>
          <a:lstStyle/>
          <a:p>
            <a:pPr algn="ctr"/>
            <a:r>
              <a:rPr lang="ru-RU" b="1" dirty="0">
                <a:solidFill>
                  <a:srgbClr val="0070C0"/>
                </a:solidFill>
              </a:rPr>
              <a:t>п</a:t>
            </a:r>
            <a:r>
              <a:rPr lang="ru-RU" b="1" dirty="0" smtClean="0">
                <a:solidFill>
                  <a:srgbClr val="0070C0"/>
                </a:solidFill>
              </a:rPr>
              <a:t>оддержка в области инноваций </a:t>
            </a:r>
          </a:p>
          <a:p>
            <a:pPr algn="ctr"/>
            <a:r>
              <a:rPr lang="ru-RU" b="1" dirty="0" smtClean="0">
                <a:solidFill>
                  <a:srgbClr val="0070C0"/>
                </a:solidFill>
              </a:rPr>
              <a:t>и производства</a:t>
            </a:r>
            <a:endParaRPr lang="ru-RU" dirty="0"/>
          </a:p>
        </p:txBody>
      </p:sp>
      <p:sp>
        <p:nvSpPr>
          <p:cNvPr id="36" name="Овал 35"/>
          <p:cNvSpPr/>
          <p:nvPr/>
        </p:nvSpPr>
        <p:spPr>
          <a:xfrm>
            <a:off x="3759438" y="2212363"/>
            <a:ext cx="1589878" cy="1589878"/>
          </a:xfrm>
          <a:prstGeom prst="ellipse">
            <a:avLst/>
          </a:prstGeom>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8" name="Picture 8" descr="Герб обл полный"/>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0752" y="2432340"/>
            <a:ext cx="762496" cy="107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Прямая соединительная линия 39"/>
          <p:cNvCxnSpPr/>
          <p:nvPr/>
        </p:nvCxnSpPr>
        <p:spPr>
          <a:xfrm flipV="1">
            <a:off x="3272604" y="1440388"/>
            <a:ext cx="938195" cy="429871"/>
          </a:xfrm>
          <a:prstGeom prst="line">
            <a:avLst/>
          </a:prstGeom>
        </p:spPr>
        <p:style>
          <a:lnRef idx="3">
            <a:schemeClr val="accent5"/>
          </a:lnRef>
          <a:fillRef idx="0">
            <a:schemeClr val="accent5"/>
          </a:fillRef>
          <a:effectRef idx="2">
            <a:schemeClr val="accent5"/>
          </a:effectRef>
          <a:fontRef idx="minor">
            <a:schemeClr val="tx1"/>
          </a:fontRef>
        </p:style>
      </p:cxnSp>
      <p:cxnSp>
        <p:nvCxnSpPr>
          <p:cNvPr id="42" name="Прямая соединительная линия 41"/>
          <p:cNvCxnSpPr>
            <a:stCxn id="7" idx="3"/>
          </p:cNvCxnSpPr>
          <p:nvPr/>
        </p:nvCxnSpPr>
        <p:spPr>
          <a:xfrm>
            <a:off x="4991765" y="1439612"/>
            <a:ext cx="889623" cy="394892"/>
          </a:xfrm>
          <a:prstGeom prst="line">
            <a:avLst/>
          </a:prstGeom>
        </p:spPr>
        <p:style>
          <a:lnRef idx="3">
            <a:schemeClr val="accent5"/>
          </a:lnRef>
          <a:fillRef idx="0">
            <a:schemeClr val="accent5"/>
          </a:fillRef>
          <a:effectRef idx="2">
            <a:schemeClr val="accent5"/>
          </a:effectRef>
          <a:fontRef idx="minor">
            <a:schemeClr val="tx1"/>
          </a:fontRef>
        </p:style>
      </p:cxnSp>
      <p:cxnSp>
        <p:nvCxnSpPr>
          <p:cNvPr id="52" name="Прямая соединительная линия 51"/>
          <p:cNvCxnSpPr>
            <a:endCxn id="10" idx="0"/>
          </p:cNvCxnSpPr>
          <p:nvPr/>
        </p:nvCxnSpPr>
        <p:spPr>
          <a:xfrm flipH="1">
            <a:off x="3042325" y="2447606"/>
            <a:ext cx="2458" cy="562729"/>
          </a:xfrm>
          <a:prstGeom prst="line">
            <a:avLst/>
          </a:prstGeom>
        </p:spPr>
        <p:style>
          <a:lnRef idx="3">
            <a:schemeClr val="accent5"/>
          </a:lnRef>
          <a:fillRef idx="0">
            <a:schemeClr val="accent5"/>
          </a:fillRef>
          <a:effectRef idx="2">
            <a:schemeClr val="accent5"/>
          </a:effectRef>
          <a:fontRef idx="minor">
            <a:schemeClr val="tx1"/>
          </a:fontRef>
        </p:style>
      </p:cxnSp>
      <p:cxnSp>
        <p:nvCxnSpPr>
          <p:cNvPr id="62" name="Прямая соединительная линия 61"/>
          <p:cNvCxnSpPr/>
          <p:nvPr/>
        </p:nvCxnSpPr>
        <p:spPr>
          <a:xfrm>
            <a:off x="6110562" y="2493073"/>
            <a:ext cx="13576" cy="546287"/>
          </a:xfrm>
          <a:prstGeom prst="line">
            <a:avLst/>
          </a:prstGeom>
        </p:spPr>
        <p:style>
          <a:lnRef idx="3">
            <a:schemeClr val="accent5"/>
          </a:lnRef>
          <a:fillRef idx="0">
            <a:schemeClr val="accent5"/>
          </a:fillRef>
          <a:effectRef idx="2">
            <a:schemeClr val="accent5"/>
          </a:effectRef>
          <a:fontRef idx="minor">
            <a:schemeClr val="tx1"/>
          </a:fontRef>
        </p:style>
      </p:cxnSp>
      <p:cxnSp>
        <p:nvCxnSpPr>
          <p:cNvPr id="72" name="Прямая соединительная линия 71"/>
          <p:cNvCxnSpPr/>
          <p:nvPr/>
        </p:nvCxnSpPr>
        <p:spPr>
          <a:xfrm>
            <a:off x="3203848" y="3802241"/>
            <a:ext cx="288032" cy="569709"/>
          </a:xfrm>
          <a:prstGeom prst="line">
            <a:avLst/>
          </a:prstGeom>
        </p:spPr>
        <p:style>
          <a:lnRef idx="3">
            <a:schemeClr val="accent5"/>
          </a:lnRef>
          <a:fillRef idx="0">
            <a:schemeClr val="accent5"/>
          </a:fillRef>
          <a:effectRef idx="2">
            <a:schemeClr val="accent5"/>
          </a:effectRef>
          <a:fontRef idx="minor">
            <a:schemeClr val="tx1"/>
          </a:fontRef>
        </p:style>
      </p:cxnSp>
      <p:cxnSp>
        <p:nvCxnSpPr>
          <p:cNvPr id="74" name="Прямая соединительная линия 73"/>
          <p:cNvCxnSpPr>
            <a:stCxn id="13" idx="3"/>
            <a:endCxn id="11" idx="1"/>
          </p:cNvCxnSpPr>
          <p:nvPr/>
        </p:nvCxnSpPr>
        <p:spPr>
          <a:xfrm>
            <a:off x="4137573" y="4669938"/>
            <a:ext cx="785166" cy="1368"/>
          </a:xfrm>
          <a:prstGeom prst="line">
            <a:avLst/>
          </a:prstGeom>
        </p:spPr>
        <p:style>
          <a:lnRef idx="3">
            <a:schemeClr val="accent5"/>
          </a:lnRef>
          <a:fillRef idx="0">
            <a:schemeClr val="accent5"/>
          </a:fillRef>
          <a:effectRef idx="2">
            <a:schemeClr val="accent5"/>
          </a:effectRef>
          <a:fontRef idx="minor">
            <a:schemeClr val="tx1"/>
          </a:fontRef>
        </p:style>
      </p:cxnSp>
      <p:cxnSp>
        <p:nvCxnSpPr>
          <p:cNvPr id="79" name="Прямая соединительная линия 78"/>
          <p:cNvCxnSpPr/>
          <p:nvPr/>
        </p:nvCxnSpPr>
        <p:spPr>
          <a:xfrm flipV="1">
            <a:off x="5619439" y="3731874"/>
            <a:ext cx="365202" cy="712396"/>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2136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0" y="0"/>
            <a:ext cx="912926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7" y="2787774"/>
            <a:ext cx="1719132" cy="1719132"/>
          </a:xfrm>
          <a:prstGeom prst="rect">
            <a:avLst/>
          </a:prstGeom>
        </p:spPr>
      </p:pic>
      <p:sp>
        <p:nvSpPr>
          <p:cNvPr id="72" name="Прямоугольник 71"/>
          <p:cNvSpPr/>
          <p:nvPr/>
        </p:nvSpPr>
        <p:spPr>
          <a:xfrm>
            <a:off x="1727176" y="0"/>
            <a:ext cx="7416824"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067944" y="137409"/>
            <a:ext cx="4917748" cy="369332"/>
          </a:xfrm>
          <a:prstGeom prst="rect">
            <a:avLst/>
          </a:prstGeom>
          <a:noFill/>
        </p:spPr>
        <p:txBody>
          <a:bodyPr wrap="square" rtlCol="0">
            <a:spAutoFit/>
          </a:bodyPr>
          <a:lstStyle/>
          <a:p>
            <a:pPr algn="r"/>
            <a:r>
              <a:rPr lang="ru-RU" b="1" i="1" dirty="0" smtClean="0">
                <a:solidFill>
                  <a:schemeClr val="bg1"/>
                </a:solidFill>
              </a:rPr>
              <a:t>ФИНАНСОВАЯ ПОДДЕРЖКА. МИКРОЗАЙМЫ</a:t>
            </a:r>
            <a:endParaRPr lang="ru-RU" b="1" i="1" dirty="0">
              <a:solidFill>
                <a:schemeClr val="bg1"/>
              </a:solidFill>
            </a:endParaRPr>
          </a:p>
        </p:txBody>
      </p:sp>
      <p:sp>
        <p:nvSpPr>
          <p:cNvPr id="33" name="Прямоугольник 32"/>
          <p:cNvSpPr/>
          <p:nvPr/>
        </p:nvSpPr>
        <p:spPr>
          <a:xfrm>
            <a:off x="22503" y="1231198"/>
            <a:ext cx="1728192" cy="646331"/>
          </a:xfrm>
          <a:prstGeom prst="rect">
            <a:avLst/>
          </a:prstGeom>
        </p:spPr>
        <p:txBody>
          <a:bodyPr wrap="square">
            <a:spAutoFit/>
          </a:bodyPr>
          <a:lstStyle/>
          <a:p>
            <a:pPr algn="ctr"/>
            <a:r>
              <a:rPr lang="ru-RU" sz="900" b="1" dirty="0" err="1">
                <a:latin typeface="+mj-lt"/>
              </a:rPr>
              <a:t>Микрокредитная</a:t>
            </a:r>
            <a:r>
              <a:rPr lang="ru-RU" sz="900" b="1" dirty="0">
                <a:latin typeface="+mj-lt"/>
              </a:rPr>
              <a:t> компания Тульский областной фонд поддержки малого предпринимательства</a:t>
            </a:r>
          </a:p>
        </p:txBody>
      </p:sp>
      <p:sp>
        <p:nvSpPr>
          <p:cNvPr id="3" name="Прямоугольник 2"/>
          <p:cNvSpPr/>
          <p:nvPr/>
        </p:nvSpPr>
        <p:spPr>
          <a:xfrm>
            <a:off x="1754359" y="2211710"/>
            <a:ext cx="7416824" cy="2244204"/>
          </a:xfrm>
          <a:prstGeom prst="rect">
            <a:avLst/>
          </a:prstGeom>
        </p:spPr>
        <p:txBody>
          <a:bodyPr wrap="square">
            <a:spAutoFit/>
          </a:bodyPr>
          <a:lstStyle/>
          <a:p>
            <a:pPr marL="457200" indent="-457200">
              <a:lnSpc>
                <a:spcPct val="107000"/>
              </a:lnSpc>
              <a:spcAft>
                <a:spcPts val="800"/>
              </a:spcAft>
              <a:buClr>
                <a:srgbClr val="0070C0"/>
              </a:buClr>
              <a:buFont typeface="Wingdings" panose="05000000000000000000" pitchFamily="2" charset="2"/>
              <a:buChar char="Ø"/>
            </a:pPr>
            <a:r>
              <a:rPr lang="ru-RU" sz="2800" b="1" dirty="0" smtClean="0">
                <a:latin typeface="Calibri" panose="020F0502020204030204" pitchFamily="34" charset="0"/>
                <a:ea typeface="Calibri" panose="020F0502020204030204" pitchFamily="34" charset="0"/>
                <a:cs typeface="Times New Roman" panose="02020603050405020304" pitchFamily="18" charset="0"/>
              </a:rPr>
              <a:t>Быстрое рассмотрение заявок</a:t>
            </a:r>
          </a:p>
          <a:p>
            <a:pPr marL="457200" indent="-457200">
              <a:lnSpc>
                <a:spcPct val="107000"/>
              </a:lnSpc>
              <a:spcAft>
                <a:spcPts val="800"/>
              </a:spcAft>
              <a:buClr>
                <a:srgbClr val="0070C0"/>
              </a:buClr>
              <a:buFont typeface="Wingdings" panose="05000000000000000000" pitchFamily="2" charset="2"/>
              <a:buChar char="Ø"/>
            </a:pPr>
            <a:r>
              <a:rPr lang="ru-RU" sz="2800" b="1" dirty="0" smtClean="0">
                <a:effectLst/>
                <a:latin typeface="Calibri" panose="020F0502020204030204" pitchFamily="34" charset="0"/>
                <a:ea typeface="Calibri" panose="020F0502020204030204" pitchFamily="34" charset="0"/>
                <a:cs typeface="Times New Roman" panose="02020603050405020304" pitchFamily="18" charset="0"/>
              </a:rPr>
              <a:t>Отсутствие дополнительных комиссий</a:t>
            </a:r>
          </a:p>
          <a:p>
            <a:pPr marL="457200" indent="-457200">
              <a:lnSpc>
                <a:spcPct val="107000"/>
              </a:lnSpc>
              <a:spcAft>
                <a:spcPts val="800"/>
              </a:spcAft>
              <a:buClr>
                <a:srgbClr val="0070C0"/>
              </a:buClr>
              <a:buFont typeface="Wingdings" panose="05000000000000000000" pitchFamily="2" charset="2"/>
              <a:buChar char="Ø"/>
            </a:pPr>
            <a:r>
              <a:rPr lang="ru-RU" sz="2800" b="1" dirty="0" smtClean="0">
                <a:latin typeface="Calibri" panose="020F0502020204030204" pitchFamily="34" charset="0"/>
                <a:ea typeface="Calibri" panose="020F0502020204030204" pitchFamily="34" charset="0"/>
                <a:cs typeface="Times New Roman" panose="02020603050405020304" pitchFamily="18" charset="0"/>
              </a:rPr>
              <a:t>Индивидуальный график погашения</a:t>
            </a:r>
          </a:p>
          <a:p>
            <a:pPr marL="457200" indent="-457200">
              <a:lnSpc>
                <a:spcPct val="107000"/>
              </a:lnSpc>
              <a:spcAft>
                <a:spcPts val="800"/>
              </a:spcAft>
              <a:buClr>
                <a:srgbClr val="0070C0"/>
              </a:buClr>
              <a:buFont typeface="Wingdings" panose="05000000000000000000" pitchFamily="2" charset="2"/>
              <a:buChar char="Ø"/>
            </a:pPr>
            <a:r>
              <a:rPr lang="ru-RU" sz="2800" b="1" dirty="0" smtClean="0">
                <a:effectLst/>
                <a:latin typeface="Calibri" panose="020F0502020204030204" pitchFamily="34" charset="0"/>
                <a:ea typeface="Calibri" panose="020F0502020204030204" pitchFamily="34" charset="0"/>
                <a:cs typeface="Times New Roman" panose="02020603050405020304" pitchFamily="18" charset="0"/>
              </a:rPr>
              <a:t>При наличии залога </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2" descr="C:\Users\HUB\Downloads\temp02-08-13\Лог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986" y="8340"/>
            <a:ext cx="1325738" cy="114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kirill.mitrakov\Desktop\7,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4025" y="579510"/>
            <a:ext cx="74199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7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39000" b="-39000"/>
          </a:stretch>
        </a:blip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219822"/>
            <a:ext cx="1719132" cy="1719132"/>
          </a:xfrm>
          <a:prstGeom prst="rect">
            <a:avLst/>
          </a:prstGeom>
        </p:spPr>
      </p:pic>
      <p:sp>
        <p:nvSpPr>
          <p:cNvPr id="72" name="Прямоугольник 71"/>
          <p:cNvSpPr/>
          <p:nvPr/>
        </p:nvSpPr>
        <p:spPr>
          <a:xfrm>
            <a:off x="1727176" y="0"/>
            <a:ext cx="7416824"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067944" y="137409"/>
            <a:ext cx="4917748" cy="369332"/>
          </a:xfrm>
          <a:prstGeom prst="rect">
            <a:avLst/>
          </a:prstGeom>
          <a:noFill/>
        </p:spPr>
        <p:txBody>
          <a:bodyPr wrap="square" rtlCol="0">
            <a:spAutoFit/>
          </a:bodyPr>
          <a:lstStyle/>
          <a:p>
            <a:pPr algn="r"/>
            <a:r>
              <a:rPr lang="ru-RU" b="1" i="1" dirty="0" smtClean="0">
                <a:solidFill>
                  <a:schemeClr val="bg1"/>
                </a:solidFill>
              </a:rPr>
              <a:t>ФИНАНСОВАЯ ПОДДЕРЖКА. МИКРОЗАЙМЫ</a:t>
            </a:r>
            <a:endParaRPr lang="ru-RU" b="1" i="1" dirty="0">
              <a:solidFill>
                <a:schemeClr val="bg1"/>
              </a:solidFill>
            </a:endParaRPr>
          </a:p>
        </p:txBody>
      </p:sp>
      <p:sp>
        <p:nvSpPr>
          <p:cNvPr id="33" name="Прямоугольник 32"/>
          <p:cNvSpPr/>
          <p:nvPr/>
        </p:nvSpPr>
        <p:spPr>
          <a:xfrm>
            <a:off x="22503" y="1231198"/>
            <a:ext cx="1728192" cy="646331"/>
          </a:xfrm>
          <a:prstGeom prst="rect">
            <a:avLst/>
          </a:prstGeom>
        </p:spPr>
        <p:txBody>
          <a:bodyPr wrap="square">
            <a:spAutoFit/>
          </a:bodyPr>
          <a:lstStyle/>
          <a:p>
            <a:pPr algn="ctr"/>
            <a:r>
              <a:rPr lang="ru-RU" sz="900" b="1" dirty="0" err="1">
                <a:latin typeface="+mj-lt"/>
              </a:rPr>
              <a:t>Микрокредитная</a:t>
            </a:r>
            <a:r>
              <a:rPr lang="ru-RU" sz="900" b="1" dirty="0">
                <a:latin typeface="+mj-lt"/>
              </a:rPr>
              <a:t> компания Тульский областной фонд поддержки малого предпринимательства</a:t>
            </a:r>
          </a:p>
        </p:txBody>
      </p:sp>
      <p:pic>
        <p:nvPicPr>
          <p:cNvPr id="13" name="Picture 2" descr="C:\Users\HUB\Downloads\temp02-08-13\Лог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986" y="8340"/>
            <a:ext cx="1325738" cy="114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719128" y="733102"/>
            <a:ext cx="4933055" cy="41695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750696" y="716920"/>
            <a:ext cx="4792572" cy="4185761"/>
          </a:xfrm>
          <a:prstGeom prst="rect">
            <a:avLst/>
          </a:prstGeom>
          <a:noFill/>
        </p:spPr>
        <p:txBody>
          <a:bodyPr wrap="square" rtlCol="0">
            <a:spAutoFit/>
          </a:bodyPr>
          <a:lstStyle/>
          <a:p>
            <a:r>
              <a:rPr lang="ru-RU" sz="1000" b="1" dirty="0" err="1">
                <a:latin typeface="Times New Roman" panose="02020603050405020304" pitchFamily="18" charset="0"/>
                <a:cs typeface="Times New Roman" panose="02020603050405020304" pitchFamily="18" charset="0"/>
              </a:rPr>
              <a:t>Займ</a:t>
            </a:r>
            <a:r>
              <a:rPr lang="ru-RU" sz="1000" b="1" dirty="0">
                <a:latin typeface="Times New Roman" panose="02020603050405020304" pitchFamily="18" charset="0"/>
                <a:cs typeface="Times New Roman" panose="02020603050405020304" pitchFamily="18" charset="0"/>
              </a:rPr>
              <a:t> «Льготный</a:t>
            </a:r>
            <a:r>
              <a:rPr lang="ru-RU" sz="1000" b="1" dirty="0" smtClean="0">
                <a:latin typeface="Times New Roman" panose="02020603050405020304" pitchFamily="18" charset="0"/>
                <a:cs typeface="Times New Roman" panose="02020603050405020304" pitchFamily="18" charset="0"/>
              </a:rPr>
              <a:t>»</a:t>
            </a:r>
            <a:endParaRPr lang="ru-RU" sz="800" b="1" dirty="0">
              <a:latin typeface="Times New Roman" panose="02020603050405020304" pitchFamily="18" charset="0"/>
              <a:cs typeface="Times New Roman" panose="02020603050405020304" pitchFamily="18" charset="0"/>
            </a:endParaRPr>
          </a:p>
          <a:p>
            <a:r>
              <a:rPr lang="ru-RU" sz="800" b="1" dirty="0">
                <a:latin typeface="Times New Roman" panose="02020603050405020304" pitchFamily="18" charset="0"/>
                <a:cs typeface="Times New Roman" panose="02020603050405020304" pitchFamily="18" charset="0"/>
              </a:rPr>
              <a:t>Ставка </a:t>
            </a:r>
            <a:r>
              <a:rPr lang="ru-RU" sz="800" b="1" dirty="0" smtClean="0">
                <a:latin typeface="Times New Roman" panose="02020603050405020304" pitchFamily="18" charset="0"/>
                <a:cs typeface="Times New Roman" panose="02020603050405020304" pitchFamily="18" charset="0"/>
              </a:rPr>
              <a:t>3% </a:t>
            </a:r>
            <a:r>
              <a:rPr lang="ru-RU" sz="800" b="1" dirty="0">
                <a:latin typeface="Times New Roman" panose="02020603050405020304" pitchFamily="18" charset="0"/>
                <a:cs typeface="Times New Roman" panose="02020603050405020304" pitchFamily="18" charset="0"/>
              </a:rPr>
              <a:t>годовых</a:t>
            </a:r>
          </a:p>
          <a:p>
            <a:r>
              <a:rPr lang="ru-RU" sz="800" b="1" dirty="0">
                <a:latin typeface="Times New Roman" panose="02020603050405020304" pitchFamily="18" charset="0"/>
                <a:cs typeface="Times New Roman" panose="02020603050405020304" pitchFamily="18" charset="0"/>
              </a:rPr>
              <a:t>Срок – до 36 месяцев</a:t>
            </a:r>
          </a:p>
          <a:p>
            <a:r>
              <a:rPr lang="ru-RU" sz="800" b="1" dirty="0">
                <a:latin typeface="Times New Roman" panose="02020603050405020304" pitchFamily="18" charset="0"/>
                <a:cs typeface="Times New Roman" panose="02020603050405020304" pitchFamily="18" charset="0"/>
              </a:rPr>
              <a:t>Сумма – до 3 000 000 руб.</a:t>
            </a:r>
          </a:p>
          <a:p>
            <a:endParaRPr lang="ru-RU" sz="800" b="1" dirty="0">
              <a:latin typeface="Times New Roman" panose="02020603050405020304" pitchFamily="18" charset="0"/>
              <a:cs typeface="Times New Roman" panose="02020603050405020304" pitchFamily="18" charset="0"/>
            </a:endParaRPr>
          </a:p>
          <a:p>
            <a:r>
              <a:rPr lang="ru-RU" sz="1000" b="1" dirty="0">
                <a:latin typeface="Times New Roman" panose="02020603050405020304" pitchFamily="18" charset="0"/>
                <a:cs typeface="Times New Roman" panose="02020603050405020304" pitchFamily="18" charset="0"/>
              </a:rPr>
              <a:t>Кто может получить</a:t>
            </a:r>
            <a:r>
              <a:rPr lang="ru-RU" sz="1000" b="1" dirty="0" smtClean="0">
                <a:latin typeface="Times New Roman" panose="02020603050405020304" pitchFamily="18" charset="0"/>
                <a:cs typeface="Times New Roman" panose="02020603050405020304" pitchFamily="18" charset="0"/>
              </a:rPr>
              <a:t>?</a:t>
            </a:r>
            <a:endParaRPr lang="ru-RU" sz="800" b="1" dirty="0">
              <a:latin typeface="Times New Roman" panose="02020603050405020304" pitchFamily="18" charset="0"/>
              <a:cs typeface="Times New Roman" panose="02020603050405020304" pitchFamily="18" charset="0"/>
            </a:endParaRPr>
          </a:p>
          <a:p>
            <a:pPr lvl="0" algn="just"/>
            <a:r>
              <a:rPr lang="ru-RU" sz="800" b="1" dirty="0" smtClean="0">
                <a:latin typeface="Times New Roman" panose="02020603050405020304" pitchFamily="18" charset="0"/>
                <a:cs typeface="Times New Roman" panose="02020603050405020304" pitchFamily="18" charset="0"/>
              </a:rPr>
              <a:t>Субъекты МСП</a:t>
            </a:r>
            <a:r>
              <a:rPr lang="ru-RU" sz="800" b="1" dirty="0">
                <a:latin typeface="Times New Roman" panose="02020603050405020304" pitchFamily="18" charset="0"/>
                <a:cs typeface="Times New Roman" panose="02020603050405020304" pitchFamily="18" charset="0"/>
              </a:rPr>
              <a:t>, </a:t>
            </a:r>
            <a:r>
              <a:rPr lang="ru-RU" sz="800" b="1" dirty="0" smtClean="0">
                <a:latin typeface="Times New Roman" panose="02020603050405020304" pitchFamily="18" charset="0"/>
                <a:cs typeface="Times New Roman" panose="02020603050405020304" pitchFamily="18" charset="0"/>
              </a:rPr>
              <a:t>зарегистрированные </a:t>
            </a:r>
            <a:r>
              <a:rPr lang="ru-RU" sz="800" b="1" dirty="0">
                <a:latin typeface="Times New Roman" panose="02020603050405020304" pitchFamily="18" charset="0"/>
                <a:cs typeface="Times New Roman" panose="02020603050405020304" pitchFamily="18" charset="0"/>
              </a:rPr>
              <a:t>и </a:t>
            </a:r>
            <a:r>
              <a:rPr lang="ru-RU" sz="800" b="1" dirty="0" smtClean="0">
                <a:latin typeface="Times New Roman" panose="02020603050405020304" pitchFamily="18" charset="0"/>
                <a:cs typeface="Times New Roman" panose="02020603050405020304" pitchFamily="18" charset="0"/>
              </a:rPr>
              <a:t>осуществляющие </a:t>
            </a:r>
            <a:r>
              <a:rPr lang="ru-RU" sz="800" b="1" dirty="0">
                <a:latin typeface="Times New Roman" panose="02020603050405020304" pitchFamily="18" charset="0"/>
                <a:cs typeface="Times New Roman" panose="02020603050405020304" pitchFamily="18" charset="0"/>
              </a:rPr>
              <a:t>деятельность на территории </a:t>
            </a:r>
            <a:r>
              <a:rPr lang="ru-RU" sz="800" b="1" dirty="0" err="1">
                <a:latin typeface="Times New Roman" panose="02020603050405020304" pitchFamily="18" charset="0"/>
                <a:cs typeface="Times New Roman" panose="02020603050405020304" pitchFamily="18" charset="0"/>
              </a:rPr>
              <a:t>монопрофильных</a:t>
            </a:r>
            <a:r>
              <a:rPr lang="ru-RU" sz="800" b="1" dirty="0">
                <a:latin typeface="Times New Roman" panose="02020603050405020304" pitchFamily="18" charset="0"/>
                <a:cs typeface="Times New Roman" panose="02020603050405020304" pitchFamily="18" charset="0"/>
              </a:rPr>
              <a:t> муниципальных образований (моногородов): городской округ город Алексин Тульской области, городской округ город Ефремов Тульской области, городское поселение город Белев Тульской области, городское поселение рабочий поселок Первомайский Тульской области, городское поселение город Суворов Тульской области.</a:t>
            </a:r>
          </a:p>
          <a:p>
            <a:r>
              <a:rPr lang="ru-RU" sz="1000" b="1" dirty="0" smtClean="0">
                <a:latin typeface="Times New Roman" panose="02020603050405020304" pitchFamily="18" charset="0"/>
                <a:cs typeface="Times New Roman" panose="02020603050405020304" pitchFamily="18" charset="0"/>
              </a:rPr>
              <a:t>_________________________________________________________                        </a:t>
            </a:r>
            <a:r>
              <a:rPr lang="ru-RU" sz="800" b="1" dirty="0" smtClean="0">
                <a:latin typeface="Times New Roman" panose="02020603050405020304" pitchFamily="18" charset="0"/>
                <a:cs typeface="Times New Roman" panose="02020603050405020304" pitchFamily="18" charset="0"/>
              </a:rPr>
              <a:t>Ставка 5,5% годовых</a:t>
            </a:r>
          </a:p>
          <a:p>
            <a:r>
              <a:rPr lang="ru-RU" sz="800" b="1" dirty="0" smtClean="0">
                <a:latin typeface="Times New Roman" panose="02020603050405020304" pitchFamily="18" charset="0"/>
                <a:cs typeface="Times New Roman" panose="02020603050405020304" pitchFamily="18" charset="0"/>
              </a:rPr>
              <a:t>Срок – до 36 месяцев</a:t>
            </a:r>
          </a:p>
          <a:p>
            <a:r>
              <a:rPr lang="ru-RU" sz="800" b="1" dirty="0" smtClean="0">
                <a:latin typeface="Times New Roman" panose="02020603050405020304" pitchFamily="18" charset="0"/>
                <a:cs typeface="Times New Roman" panose="02020603050405020304" pitchFamily="18" charset="0"/>
              </a:rPr>
              <a:t>Сумма – до 3 000 000 руб.</a:t>
            </a:r>
          </a:p>
          <a:p>
            <a:endParaRPr lang="ru-RU" sz="800" b="1" dirty="0" smtClean="0">
              <a:latin typeface="Times New Roman" panose="02020603050405020304" pitchFamily="18" charset="0"/>
              <a:cs typeface="Times New Roman" panose="02020603050405020304" pitchFamily="18" charset="0"/>
            </a:endParaRPr>
          </a:p>
          <a:p>
            <a:r>
              <a:rPr lang="ru-RU" sz="1000" b="1" dirty="0" smtClean="0">
                <a:latin typeface="Times New Roman" panose="02020603050405020304" pitchFamily="18" charset="0"/>
                <a:cs typeface="Times New Roman" panose="02020603050405020304" pitchFamily="18" charset="0"/>
              </a:rPr>
              <a:t>Кто может получить?</a:t>
            </a:r>
            <a:endParaRPr lang="ru-RU" sz="800" b="1" dirty="0" smtClean="0">
              <a:latin typeface="Times New Roman" panose="02020603050405020304" pitchFamily="18" charset="0"/>
              <a:cs typeface="Times New Roman" panose="02020603050405020304" pitchFamily="18" charset="0"/>
            </a:endParaRPr>
          </a:p>
          <a:p>
            <a:r>
              <a:rPr lang="ru-RU" sz="800" b="1" dirty="0" smtClean="0">
                <a:latin typeface="Times New Roman" panose="02020603050405020304" pitchFamily="18" charset="0"/>
                <a:cs typeface="Times New Roman" panose="02020603050405020304" pitchFamily="18" charset="0"/>
              </a:rPr>
              <a:t>Сельскохозяйственные кооперативы;</a:t>
            </a:r>
          </a:p>
          <a:p>
            <a:pPr algn="just"/>
            <a:r>
              <a:rPr lang="ru-RU" sz="800" b="1" dirty="0" smtClean="0">
                <a:latin typeface="Times New Roman" panose="02020603050405020304" pitchFamily="18" charset="0"/>
                <a:cs typeface="Times New Roman" panose="02020603050405020304" pitchFamily="18" charset="0"/>
              </a:rPr>
              <a:t>Все субъекты МСП с целевым использованием </a:t>
            </a:r>
            <a:r>
              <a:rPr lang="ru-RU" sz="800" b="1" dirty="0" err="1" smtClean="0">
                <a:latin typeface="Times New Roman" panose="02020603050405020304" pitchFamily="18" charset="0"/>
                <a:cs typeface="Times New Roman" panose="02020603050405020304" pitchFamily="18" charset="0"/>
              </a:rPr>
              <a:t>микрозайма</a:t>
            </a:r>
            <a:r>
              <a:rPr lang="ru-RU" sz="800" b="1" dirty="0" smtClean="0">
                <a:latin typeface="Times New Roman" panose="02020603050405020304" pitchFamily="18" charset="0"/>
                <a:cs typeface="Times New Roman" panose="02020603050405020304" pitchFamily="18" charset="0"/>
              </a:rPr>
              <a:t> на погашение текущей (непросроченной) задолженности  по кредитным договорам, договорам займа.</a:t>
            </a:r>
          </a:p>
          <a:p>
            <a:r>
              <a:rPr lang="ru-RU" sz="800" b="1" dirty="0" smtClean="0">
                <a:latin typeface="Times New Roman" panose="02020603050405020304" pitchFamily="18" charset="0"/>
                <a:cs typeface="Times New Roman" panose="02020603050405020304" pitchFamily="18" charset="0"/>
              </a:rPr>
              <a:t>_________________________________________________________________</a:t>
            </a:r>
          </a:p>
          <a:p>
            <a:r>
              <a:rPr lang="ru-RU" sz="800" b="1" dirty="0" smtClean="0">
                <a:latin typeface="Times New Roman" panose="02020603050405020304" pitchFamily="18" charset="0"/>
                <a:cs typeface="Times New Roman" panose="02020603050405020304" pitchFamily="18" charset="0"/>
              </a:rPr>
              <a:t>Ставка 6,25</a:t>
            </a:r>
            <a:r>
              <a:rPr lang="ru-RU" sz="800" b="1" dirty="0">
                <a:latin typeface="Times New Roman" panose="02020603050405020304" pitchFamily="18" charset="0"/>
                <a:cs typeface="Times New Roman" panose="02020603050405020304" pitchFamily="18" charset="0"/>
              </a:rPr>
              <a:t>% годовых</a:t>
            </a:r>
          </a:p>
          <a:p>
            <a:r>
              <a:rPr lang="ru-RU" sz="800" b="1" dirty="0">
                <a:latin typeface="Times New Roman" panose="02020603050405020304" pitchFamily="18" charset="0"/>
                <a:cs typeface="Times New Roman" panose="02020603050405020304" pitchFamily="18" charset="0"/>
              </a:rPr>
              <a:t>Срок – до 36 месяцев</a:t>
            </a:r>
          </a:p>
          <a:p>
            <a:r>
              <a:rPr lang="ru-RU" sz="800" b="1" dirty="0">
                <a:latin typeface="Times New Roman" panose="02020603050405020304" pitchFamily="18" charset="0"/>
                <a:cs typeface="Times New Roman" panose="02020603050405020304" pitchFamily="18" charset="0"/>
              </a:rPr>
              <a:t>Сумма – до 3 000 000 руб.</a:t>
            </a:r>
          </a:p>
          <a:p>
            <a:endParaRPr lang="ru-RU" sz="800" b="1" dirty="0" smtClean="0">
              <a:latin typeface="Times New Roman" panose="02020603050405020304" pitchFamily="18" charset="0"/>
              <a:cs typeface="Times New Roman" panose="02020603050405020304" pitchFamily="18" charset="0"/>
            </a:endParaRPr>
          </a:p>
          <a:p>
            <a:r>
              <a:rPr lang="ru-RU" sz="1000" b="1" dirty="0" smtClean="0">
                <a:latin typeface="Times New Roman" panose="02020603050405020304" pitchFamily="18" charset="0"/>
                <a:cs typeface="Times New Roman" panose="02020603050405020304" pitchFamily="18" charset="0"/>
              </a:rPr>
              <a:t>Кто </a:t>
            </a:r>
            <a:r>
              <a:rPr lang="ru-RU" sz="1000" b="1" dirty="0">
                <a:latin typeface="Times New Roman" panose="02020603050405020304" pitchFamily="18" charset="0"/>
                <a:cs typeface="Times New Roman" panose="02020603050405020304" pitchFamily="18" charset="0"/>
              </a:rPr>
              <a:t>может получить</a:t>
            </a:r>
            <a:r>
              <a:rPr lang="ru-RU" sz="1000" b="1" dirty="0" smtClean="0">
                <a:latin typeface="Times New Roman" panose="02020603050405020304" pitchFamily="18" charset="0"/>
                <a:cs typeface="Times New Roman" panose="02020603050405020304" pitchFamily="18" charset="0"/>
              </a:rPr>
              <a:t>?</a:t>
            </a:r>
            <a:endParaRPr lang="ru-RU" sz="800" b="1" dirty="0" smtClean="0">
              <a:latin typeface="Times New Roman" panose="02020603050405020304" pitchFamily="18" charset="0"/>
              <a:cs typeface="Times New Roman" panose="02020603050405020304" pitchFamily="18" charset="0"/>
            </a:endParaRPr>
          </a:p>
          <a:p>
            <a:pPr algn="just"/>
            <a:r>
              <a:rPr lang="ru-RU" sz="800" b="1" dirty="0" smtClean="0">
                <a:latin typeface="Times New Roman" panose="02020603050405020304" pitchFamily="18" charset="0"/>
                <a:cs typeface="Times New Roman" panose="02020603050405020304" pitchFamily="18" charset="0"/>
              </a:rPr>
              <a:t>Субъекты </a:t>
            </a:r>
            <a:r>
              <a:rPr lang="ru-RU" sz="800" b="1" dirty="0">
                <a:latin typeface="Times New Roman" panose="02020603050405020304" pitchFamily="18" charset="0"/>
                <a:cs typeface="Times New Roman" panose="02020603050405020304" pitchFamily="18" charset="0"/>
              </a:rPr>
              <a:t>малого и среднего предпринимательства</a:t>
            </a:r>
            <a:r>
              <a:rPr lang="ru-RU" sz="800" b="1" dirty="0" smtClean="0">
                <a:latin typeface="Times New Roman" panose="02020603050405020304" pitchFamily="18" charset="0"/>
                <a:cs typeface="Times New Roman" panose="02020603050405020304" pitchFamily="18" charset="0"/>
              </a:rPr>
              <a:t>, использующие в своей деятельности инновационные продукты (товары, услуги); субъекты </a:t>
            </a:r>
            <a:r>
              <a:rPr lang="ru-RU" sz="800" b="1" dirty="0">
                <a:latin typeface="Times New Roman" panose="02020603050405020304" pitchFamily="18" charset="0"/>
                <a:cs typeface="Times New Roman" panose="02020603050405020304" pitchFamily="18" charset="0"/>
              </a:rPr>
              <a:t>малого и среднего предпринимательства, осуществляющие деятельность </a:t>
            </a:r>
            <a:r>
              <a:rPr lang="ru-RU" sz="800" b="1" dirty="0" smtClean="0">
                <a:latin typeface="Times New Roman" panose="02020603050405020304" pitchFamily="18" charset="0"/>
                <a:cs typeface="Times New Roman" panose="02020603050405020304" pitchFamily="18" charset="0"/>
              </a:rPr>
              <a:t>в сферах гостиничной индустрии, транспортной индустрии, обеспечивающие развитие внутреннего и въездного туризма Тульской области, а так же </a:t>
            </a:r>
            <a:r>
              <a:rPr lang="ru-RU" sz="800" b="1" dirty="0">
                <a:latin typeface="Times New Roman" panose="02020603050405020304" pitchFamily="18" charset="0"/>
                <a:cs typeface="Times New Roman" panose="02020603050405020304" pitchFamily="18" charset="0"/>
              </a:rPr>
              <a:t>осуществляющие </a:t>
            </a:r>
            <a:r>
              <a:rPr lang="ru-RU" sz="800" b="1" dirty="0" smtClean="0">
                <a:latin typeface="Times New Roman" panose="02020603050405020304" pitchFamily="18" charset="0"/>
                <a:cs typeface="Times New Roman" panose="02020603050405020304" pitchFamily="18" charset="0"/>
              </a:rPr>
              <a:t>деятельность в сфере многофункциональных комплексов  придорожного сервиса.</a:t>
            </a:r>
            <a:endParaRPr lang="ru-RU" sz="8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732240" y="733101"/>
            <a:ext cx="2016224" cy="19106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732239" y="733102"/>
            <a:ext cx="1944217" cy="1631216"/>
          </a:xfrm>
          <a:prstGeom prst="rect">
            <a:avLst/>
          </a:prstGeom>
          <a:noFill/>
        </p:spPr>
        <p:txBody>
          <a:bodyPr wrap="square" rtlCol="0">
            <a:spAutoFit/>
          </a:bodyPr>
          <a:lstStyle/>
          <a:p>
            <a:r>
              <a:rPr lang="ru-RU" sz="1000" b="1" dirty="0" err="1">
                <a:latin typeface="Times New Roman" panose="02020603050405020304" pitchFamily="18" charset="0"/>
                <a:cs typeface="Times New Roman" panose="02020603050405020304" pitchFamily="18" charset="0"/>
              </a:rPr>
              <a:t>Займ</a:t>
            </a:r>
            <a:r>
              <a:rPr lang="ru-RU" sz="1000" b="1" dirty="0">
                <a:latin typeface="Times New Roman" panose="02020603050405020304" pitchFamily="18" charset="0"/>
                <a:cs typeface="Times New Roman" panose="02020603050405020304" pitchFamily="18" charset="0"/>
              </a:rPr>
              <a:t> </a:t>
            </a:r>
            <a:r>
              <a:rPr lang="ru-RU" sz="1000" b="1" dirty="0" smtClean="0">
                <a:latin typeface="Times New Roman" panose="02020603050405020304" pitchFamily="18" charset="0"/>
                <a:cs typeface="Times New Roman" panose="02020603050405020304" pitchFamily="18" charset="0"/>
              </a:rPr>
              <a:t>«Стандарт»</a:t>
            </a:r>
            <a:endParaRPr lang="ru-RU" sz="1000" b="1" dirty="0">
              <a:latin typeface="Times New Roman" panose="02020603050405020304" pitchFamily="18" charset="0"/>
              <a:cs typeface="Times New Roman" panose="02020603050405020304" pitchFamily="18" charset="0"/>
            </a:endParaRPr>
          </a:p>
          <a:p>
            <a:endParaRPr lang="ru-RU" sz="800" b="1" dirty="0">
              <a:latin typeface="Times New Roman" panose="02020603050405020304" pitchFamily="18" charset="0"/>
              <a:cs typeface="Times New Roman" panose="02020603050405020304" pitchFamily="18" charset="0"/>
            </a:endParaRPr>
          </a:p>
          <a:p>
            <a:r>
              <a:rPr lang="ru-RU" sz="800" b="1" dirty="0">
                <a:latin typeface="Times New Roman" panose="02020603050405020304" pitchFamily="18" charset="0"/>
                <a:cs typeface="Times New Roman" panose="02020603050405020304" pitchFamily="18" charset="0"/>
              </a:rPr>
              <a:t>Ставка </a:t>
            </a:r>
            <a:r>
              <a:rPr lang="ru-RU" sz="800" b="1" dirty="0" smtClean="0">
                <a:latin typeface="Times New Roman" panose="02020603050405020304" pitchFamily="18" charset="0"/>
                <a:cs typeface="Times New Roman" panose="02020603050405020304" pitchFamily="18" charset="0"/>
              </a:rPr>
              <a:t>7,5</a:t>
            </a:r>
            <a:r>
              <a:rPr lang="ru-RU" sz="800" b="1" dirty="0">
                <a:latin typeface="Times New Roman" panose="02020603050405020304" pitchFamily="18" charset="0"/>
                <a:cs typeface="Times New Roman" panose="02020603050405020304" pitchFamily="18" charset="0"/>
              </a:rPr>
              <a:t>% годовых</a:t>
            </a:r>
          </a:p>
          <a:p>
            <a:r>
              <a:rPr lang="ru-RU" sz="800" b="1" dirty="0">
                <a:latin typeface="Times New Roman" panose="02020603050405020304" pitchFamily="18" charset="0"/>
                <a:cs typeface="Times New Roman" panose="02020603050405020304" pitchFamily="18" charset="0"/>
              </a:rPr>
              <a:t>Срок – до 36 месяцев</a:t>
            </a:r>
          </a:p>
          <a:p>
            <a:r>
              <a:rPr lang="ru-RU" sz="800" b="1" dirty="0">
                <a:latin typeface="Times New Roman" panose="02020603050405020304" pitchFamily="18" charset="0"/>
                <a:cs typeface="Times New Roman" panose="02020603050405020304" pitchFamily="18" charset="0"/>
              </a:rPr>
              <a:t>Сумма – до 3 000 000 руб.</a:t>
            </a:r>
          </a:p>
          <a:p>
            <a:endParaRPr lang="ru-RU" sz="800" dirty="0" smtClean="0"/>
          </a:p>
          <a:p>
            <a:r>
              <a:rPr lang="ru-RU" sz="1000" b="1" dirty="0">
                <a:latin typeface="Times New Roman" panose="02020603050405020304" pitchFamily="18" charset="0"/>
                <a:cs typeface="Times New Roman" panose="02020603050405020304" pitchFamily="18" charset="0"/>
              </a:rPr>
              <a:t>Кто может получить?</a:t>
            </a:r>
          </a:p>
          <a:p>
            <a:endParaRPr lang="ru-RU" sz="800" b="1" dirty="0" smtClean="0">
              <a:latin typeface="Times New Roman" panose="02020603050405020304" pitchFamily="18" charset="0"/>
              <a:cs typeface="Times New Roman" panose="02020603050405020304" pitchFamily="18" charset="0"/>
            </a:endParaRPr>
          </a:p>
          <a:p>
            <a:r>
              <a:rPr lang="ru-RU" sz="800" b="1" dirty="0" smtClean="0">
                <a:latin typeface="Times New Roman" panose="02020603050405020304" pitchFamily="18" charset="0"/>
                <a:cs typeface="Times New Roman" panose="02020603050405020304" pitchFamily="18" charset="0"/>
              </a:rPr>
              <a:t>Субъекты МСП, кроме категорий, указанных в разделе «</a:t>
            </a:r>
            <a:r>
              <a:rPr lang="ru-RU" sz="800" b="1" dirty="0" err="1" smtClean="0">
                <a:latin typeface="Times New Roman" panose="02020603050405020304" pitchFamily="18" charset="0"/>
                <a:cs typeface="Times New Roman" panose="02020603050405020304" pitchFamily="18" charset="0"/>
              </a:rPr>
              <a:t>Займ</a:t>
            </a:r>
            <a:r>
              <a:rPr lang="ru-RU" sz="800" b="1" dirty="0" smtClean="0">
                <a:latin typeface="Times New Roman" panose="02020603050405020304" pitchFamily="18" charset="0"/>
                <a:cs typeface="Times New Roman" panose="02020603050405020304" pitchFamily="18" charset="0"/>
              </a:rPr>
              <a:t> «Льготный». </a:t>
            </a:r>
            <a:endParaRPr lang="ru-RU" sz="800" b="1" dirty="0">
              <a:latin typeface="Times New Roman" panose="02020603050405020304" pitchFamily="18" charset="0"/>
              <a:cs typeface="Times New Roman" panose="02020603050405020304" pitchFamily="18" charset="0"/>
            </a:endParaRPr>
          </a:p>
          <a:p>
            <a:endParaRPr lang="ru-RU" sz="800" dirty="0"/>
          </a:p>
        </p:txBody>
      </p:sp>
      <p:sp>
        <p:nvSpPr>
          <p:cNvPr id="8" name="TextBox 7"/>
          <p:cNvSpPr txBox="1"/>
          <p:nvPr/>
        </p:nvSpPr>
        <p:spPr>
          <a:xfrm>
            <a:off x="5743943" y="2364318"/>
            <a:ext cx="3347864" cy="400110"/>
          </a:xfrm>
          <a:prstGeom prst="rect">
            <a:avLst/>
          </a:prstGeom>
          <a:noFill/>
        </p:spPr>
        <p:txBody>
          <a:bodyPr wrap="square" rtlCol="0">
            <a:spAutoFit/>
          </a:bodyPr>
          <a:lstStyle/>
          <a:p>
            <a:endParaRPr lang="ru-RU" sz="1000" b="1" dirty="0" smtClean="0">
              <a:latin typeface="Times New Roman" panose="02020603050405020304" pitchFamily="18" charset="0"/>
              <a:cs typeface="Times New Roman" panose="02020603050405020304" pitchFamily="18" charset="0"/>
            </a:endParaRPr>
          </a:p>
          <a:p>
            <a:endParaRPr lang="ru-RU" sz="1000" dirty="0"/>
          </a:p>
        </p:txBody>
      </p:sp>
    </p:spTree>
    <p:extLst>
      <p:ext uri="{BB962C8B-B14F-4D97-AF65-F5344CB8AC3E}">
        <p14:creationId xmlns:p14="http://schemas.microsoft.com/office/powerpoint/2010/main" val="2153641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20763" y="8340"/>
            <a:ext cx="912926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537" y="3750657"/>
            <a:ext cx="2528463" cy="1415939"/>
          </a:xfrm>
          <a:prstGeom prst="rect">
            <a:avLst/>
          </a:prstGeom>
        </p:spPr>
      </p:pic>
      <p:sp>
        <p:nvSpPr>
          <p:cNvPr id="72" name="Прямоугольник 71"/>
          <p:cNvSpPr/>
          <p:nvPr/>
        </p:nvSpPr>
        <p:spPr>
          <a:xfrm>
            <a:off x="1806102" y="0"/>
            <a:ext cx="7337898"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067944" y="137409"/>
            <a:ext cx="4917748" cy="369332"/>
          </a:xfrm>
          <a:prstGeom prst="rect">
            <a:avLst/>
          </a:prstGeom>
          <a:noFill/>
        </p:spPr>
        <p:txBody>
          <a:bodyPr wrap="square" rtlCol="0">
            <a:spAutoFit/>
          </a:bodyPr>
          <a:lstStyle/>
          <a:p>
            <a:pPr algn="r"/>
            <a:r>
              <a:rPr lang="ru-RU" b="1" i="1" dirty="0" smtClean="0">
                <a:solidFill>
                  <a:schemeClr val="bg1"/>
                </a:solidFill>
              </a:rPr>
              <a:t>ПОРУЧИТЕЛЬСТВА</a:t>
            </a:r>
            <a:endParaRPr lang="ru-RU" b="1" i="1" dirty="0">
              <a:solidFill>
                <a:schemeClr val="bg1"/>
              </a:solidFill>
            </a:endParaRPr>
          </a:p>
        </p:txBody>
      </p:sp>
      <p:sp>
        <p:nvSpPr>
          <p:cNvPr id="33" name="Прямоугольник 32"/>
          <p:cNvSpPr/>
          <p:nvPr/>
        </p:nvSpPr>
        <p:spPr>
          <a:xfrm>
            <a:off x="77911" y="1056642"/>
            <a:ext cx="1728192" cy="523220"/>
          </a:xfrm>
          <a:prstGeom prst="rect">
            <a:avLst/>
          </a:prstGeom>
        </p:spPr>
        <p:txBody>
          <a:bodyPr wrap="square">
            <a:spAutoFit/>
          </a:bodyPr>
          <a:lstStyle/>
          <a:p>
            <a:pPr algn="ctr"/>
            <a:r>
              <a:rPr lang="ru-RU" sz="1400" b="1" dirty="0"/>
              <a:t>Тульский областной гарантийный фонд</a:t>
            </a:r>
          </a:p>
        </p:txBody>
      </p:sp>
      <p:pic>
        <p:nvPicPr>
          <p:cNvPr id="26" name="Picture 2" descr="C:\Users\HUB\Downloads\temp02-08-13\Лого.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986" y="8340"/>
            <a:ext cx="1325738" cy="114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98855" y="2820198"/>
            <a:ext cx="7776864" cy="2369880"/>
          </a:xfrm>
          <a:prstGeom prst="rect">
            <a:avLst/>
          </a:prstGeom>
        </p:spPr>
        <p:txBody>
          <a:bodyPr wrap="square">
            <a:spAutoFit/>
          </a:bodyPr>
          <a:lstStyle/>
          <a:p>
            <a:r>
              <a:rPr lang="ru-RU" sz="2000" b="1" dirty="0" smtClean="0">
                <a:solidFill>
                  <a:srgbClr val="00B050"/>
                </a:solidFill>
              </a:rPr>
              <a:t>Шаг 1</a:t>
            </a:r>
            <a:r>
              <a:rPr lang="ru-RU" sz="2000" dirty="0"/>
              <a:t> </a:t>
            </a:r>
            <a:r>
              <a:rPr lang="ru-RU" sz="2000" dirty="0" smtClean="0"/>
              <a:t>- Обращение </a:t>
            </a:r>
            <a:r>
              <a:rPr lang="ru-RU" sz="2000" dirty="0"/>
              <a:t>в финансовую </a:t>
            </a:r>
            <a:r>
              <a:rPr lang="ru-RU" sz="2000" dirty="0" smtClean="0"/>
              <a:t>организацию </a:t>
            </a:r>
            <a:endParaRPr lang="ru-RU" sz="2000" dirty="0"/>
          </a:p>
          <a:p>
            <a:r>
              <a:rPr lang="ru-RU" sz="2000" b="1" dirty="0">
                <a:solidFill>
                  <a:srgbClr val="00B050"/>
                </a:solidFill>
              </a:rPr>
              <a:t>Шаг </a:t>
            </a:r>
            <a:r>
              <a:rPr lang="ru-RU" sz="2000" b="1" dirty="0" smtClean="0">
                <a:solidFill>
                  <a:srgbClr val="00B050"/>
                </a:solidFill>
              </a:rPr>
              <a:t>2</a:t>
            </a:r>
            <a:r>
              <a:rPr lang="ru-RU" sz="2000" dirty="0"/>
              <a:t> </a:t>
            </a:r>
            <a:r>
              <a:rPr lang="ru-RU" sz="2000" dirty="0" smtClean="0"/>
              <a:t>- Рассмотрение </a:t>
            </a:r>
            <a:r>
              <a:rPr lang="ru-RU" sz="2000" dirty="0"/>
              <a:t>и принятие решение о кредитовании банком</a:t>
            </a:r>
          </a:p>
          <a:p>
            <a:r>
              <a:rPr lang="ru-RU" sz="2000" b="1" dirty="0">
                <a:solidFill>
                  <a:srgbClr val="00B050"/>
                </a:solidFill>
              </a:rPr>
              <a:t>Шаг </a:t>
            </a:r>
            <a:r>
              <a:rPr lang="ru-RU" sz="2000" b="1" dirty="0" smtClean="0">
                <a:solidFill>
                  <a:srgbClr val="00B050"/>
                </a:solidFill>
              </a:rPr>
              <a:t>3</a:t>
            </a:r>
            <a:r>
              <a:rPr lang="ru-RU" sz="2000" dirty="0"/>
              <a:t> </a:t>
            </a:r>
            <a:r>
              <a:rPr lang="ru-RU" sz="2000" dirty="0" smtClean="0"/>
              <a:t>- Направление банковской заявки </a:t>
            </a:r>
            <a:r>
              <a:rPr lang="ru-RU" sz="2000" dirty="0"/>
              <a:t>на поручительство в Фонд</a:t>
            </a:r>
          </a:p>
          <a:p>
            <a:r>
              <a:rPr lang="ru-RU" sz="2000" b="1" dirty="0">
                <a:solidFill>
                  <a:srgbClr val="00B050"/>
                </a:solidFill>
              </a:rPr>
              <a:t>Шаг </a:t>
            </a:r>
            <a:r>
              <a:rPr lang="ru-RU" sz="2000" b="1" dirty="0" smtClean="0">
                <a:solidFill>
                  <a:srgbClr val="00B050"/>
                </a:solidFill>
              </a:rPr>
              <a:t>4</a:t>
            </a:r>
            <a:r>
              <a:rPr lang="ru-RU" sz="2000" dirty="0"/>
              <a:t> </a:t>
            </a:r>
            <a:r>
              <a:rPr lang="ru-RU" sz="2000" dirty="0" smtClean="0"/>
              <a:t>- Рассмотрение заявки </a:t>
            </a:r>
            <a:r>
              <a:rPr lang="ru-RU" sz="2000" dirty="0"/>
              <a:t>Фондом</a:t>
            </a:r>
          </a:p>
          <a:p>
            <a:r>
              <a:rPr lang="ru-RU" sz="2000" b="1" dirty="0">
                <a:solidFill>
                  <a:srgbClr val="00B050"/>
                </a:solidFill>
              </a:rPr>
              <a:t>Шаг </a:t>
            </a:r>
            <a:r>
              <a:rPr lang="ru-RU" sz="2000" b="1" dirty="0" smtClean="0">
                <a:solidFill>
                  <a:srgbClr val="00B050"/>
                </a:solidFill>
              </a:rPr>
              <a:t>5</a:t>
            </a:r>
            <a:r>
              <a:rPr lang="ru-RU" sz="2000" dirty="0"/>
              <a:t> </a:t>
            </a:r>
            <a:r>
              <a:rPr lang="ru-RU" sz="2000" dirty="0" smtClean="0"/>
              <a:t>- Заключение </a:t>
            </a:r>
            <a:r>
              <a:rPr lang="ru-RU" sz="2000" dirty="0"/>
              <a:t>договора</a:t>
            </a:r>
          </a:p>
          <a:p>
            <a:r>
              <a:rPr lang="ru-RU" sz="2000" b="1" dirty="0">
                <a:solidFill>
                  <a:srgbClr val="00B050"/>
                </a:solidFill>
              </a:rPr>
              <a:t>Шаг </a:t>
            </a:r>
            <a:r>
              <a:rPr lang="ru-RU" sz="2000" b="1" dirty="0" smtClean="0">
                <a:solidFill>
                  <a:srgbClr val="00B050"/>
                </a:solidFill>
              </a:rPr>
              <a:t>6</a:t>
            </a:r>
            <a:r>
              <a:rPr lang="ru-RU" sz="2000" dirty="0"/>
              <a:t> </a:t>
            </a:r>
            <a:r>
              <a:rPr lang="ru-RU" sz="2000" dirty="0" smtClean="0"/>
              <a:t>- Получение </a:t>
            </a:r>
            <a:r>
              <a:rPr lang="ru-RU" sz="2000" dirty="0"/>
              <a:t>кредита</a:t>
            </a:r>
          </a:p>
          <a:p>
            <a:endParaRPr lang="ru-RU" sz="2800" dirty="0"/>
          </a:p>
        </p:txBody>
      </p:sp>
      <p:sp>
        <p:nvSpPr>
          <p:cNvPr id="6" name="Прямоугольник 5"/>
          <p:cNvSpPr/>
          <p:nvPr/>
        </p:nvSpPr>
        <p:spPr>
          <a:xfrm>
            <a:off x="1251034" y="2241579"/>
            <a:ext cx="7956376" cy="584775"/>
          </a:xfrm>
          <a:prstGeom prst="rect">
            <a:avLst/>
          </a:prstGeom>
        </p:spPr>
        <p:txBody>
          <a:bodyPr wrap="square">
            <a:spAutoFit/>
          </a:bodyPr>
          <a:lstStyle/>
          <a:p>
            <a:r>
              <a:rPr lang="ru-RU" sz="3200" dirty="0" smtClean="0">
                <a:solidFill>
                  <a:srgbClr val="0070C0"/>
                </a:solidFill>
              </a:rPr>
              <a:t>шагов</a:t>
            </a:r>
            <a:r>
              <a:rPr lang="ru-RU" sz="3200" dirty="0" smtClean="0"/>
              <a:t> </a:t>
            </a:r>
            <a:r>
              <a:rPr lang="ru-RU" sz="3200" dirty="0"/>
              <a:t>к получению поручительства</a:t>
            </a:r>
          </a:p>
        </p:txBody>
      </p:sp>
      <p:sp>
        <p:nvSpPr>
          <p:cNvPr id="7" name="Прямоугольник 6"/>
          <p:cNvSpPr/>
          <p:nvPr/>
        </p:nvSpPr>
        <p:spPr>
          <a:xfrm>
            <a:off x="473775" y="1550200"/>
            <a:ext cx="850159" cy="1569660"/>
          </a:xfrm>
          <a:prstGeom prst="rect">
            <a:avLst/>
          </a:prstGeom>
        </p:spPr>
        <p:txBody>
          <a:bodyPr wrap="square">
            <a:spAutoFit/>
          </a:bodyPr>
          <a:lstStyle/>
          <a:p>
            <a:r>
              <a:rPr lang="ru-RU" sz="9600" dirty="0">
                <a:solidFill>
                  <a:srgbClr val="0070C0"/>
                </a:solidFill>
              </a:rPr>
              <a:t>6</a:t>
            </a:r>
          </a:p>
        </p:txBody>
      </p:sp>
      <p:sp>
        <p:nvSpPr>
          <p:cNvPr id="4" name="Прямоугольник 3"/>
          <p:cNvSpPr/>
          <p:nvPr/>
        </p:nvSpPr>
        <p:spPr>
          <a:xfrm>
            <a:off x="1806102" y="579510"/>
            <a:ext cx="7337897" cy="11281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806104" y="555526"/>
            <a:ext cx="3774010" cy="1200329"/>
          </a:xfrm>
          <a:prstGeom prst="rect">
            <a:avLst/>
          </a:prstGeom>
          <a:noFill/>
        </p:spPr>
        <p:txBody>
          <a:bodyPr wrap="square" rtlCol="0">
            <a:spAutoFit/>
          </a:bodyPr>
          <a:lstStyle/>
          <a:p>
            <a:r>
              <a:rPr lang="ru-RU" b="1" dirty="0" smtClean="0">
                <a:solidFill>
                  <a:schemeClr val="bg1"/>
                </a:solidFill>
              </a:rPr>
              <a:t>ПОРУЧИТЕЛЬСТВО</a:t>
            </a:r>
          </a:p>
          <a:p>
            <a:r>
              <a:rPr lang="ru-RU" b="1" dirty="0" smtClean="0">
                <a:solidFill>
                  <a:schemeClr val="bg1"/>
                </a:solidFill>
              </a:rPr>
              <a:t>Предоставляем гарантии по кредитным обязательствам бизнеса</a:t>
            </a:r>
            <a:endParaRPr lang="ru-RU" b="1" dirty="0">
              <a:solidFill>
                <a:schemeClr val="bg1"/>
              </a:solidFill>
            </a:endParaRPr>
          </a:p>
        </p:txBody>
      </p:sp>
      <p:sp>
        <p:nvSpPr>
          <p:cNvPr id="11" name="TextBox 10"/>
          <p:cNvSpPr txBox="1"/>
          <p:nvPr/>
        </p:nvSpPr>
        <p:spPr>
          <a:xfrm>
            <a:off x="5076056" y="579511"/>
            <a:ext cx="4032449" cy="1077218"/>
          </a:xfrm>
          <a:prstGeom prst="rect">
            <a:avLst/>
          </a:prstGeom>
          <a:noFill/>
        </p:spPr>
        <p:txBody>
          <a:bodyPr wrap="square" rtlCol="0">
            <a:spAutoFit/>
          </a:bodyPr>
          <a:lstStyle/>
          <a:p>
            <a:r>
              <a:rPr lang="ru-RU" sz="1600" dirty="0" smtClean="0">
                <a:solidFill>
                  <a:schemeClr val="bg1"/>
                </a:solidFill>
                <a:latin typeface="Arial" pitchFamily="34" charset="0"/>
                <a:cs typeface="Arial" pitchFamily="34" charset="0"/>
              </a:rPr>
              <a:t>Сумма – до </a:t>
            </a:r>
            <a:r>
              <a:rPr lang="ru-RU" sz="1600" b="1" dirty="0" smtClean="0">
                <a:solidFill>
                  <a:schemeClr val="bg1"/>
                </a:solidFill>
                <a:latin typeface="Arial" pitchFamily="34" charset="0"/>
                <a:cs typeface="Arial" pitchFamily="34" charset="0"/>
              </a:rPr>
              <a:t>50%</a:t>
            </a:r>
            <a:r>
              <a:rPr lang="ru-RU" sz="1600" dirty="0" smtClean="0">
                <a:solidFill>
                  <a:schemeClr val="bg1"/>
                </a:solidFill>
                <a:latin typeface="Arial" pitchFamily="34" charset="0"/>
                <a:cs typeface="Arial" pitchFamily="34" charset="0"/>
              </a:rPr>
              <a:t> от общей суммы обязательств, но не более 25 млн руб.</a:t>
            </a:r>
          </a:p>
          <a:p>
            <a:r>
              <a:rPr lang="ru-RU" sz="1600" dirty="0" smtClean="0">
                <a:solidFill>
                  <a:schemeClr val="bg1"/>
                </a:solidFill>
                <a:latin typeface="Arial" pitchFamily="34" charset="0"/>
                <a:cs typeface="Arial" pitchFamily="34" charset="0"/>
              </a:rPr>
              <a:t>Ставка – от </a:t>
            </a:r>
            <a:r>
              <a:rPr lang="ru-RU" sz="1600" b="1" dirty="0" smtClean="0">
                <a:solidFill>
                  <a:schemeClr val="bg1"/>
                </a:solidFill>
                <a:latin typeface="Arial" pitchFamily="34" charset="0"/>
                <a:cs typeface="Arial" pitchFamily="34" charset="0"/>
              </a:rPr>
              <a:t>0,5%</a:t>
            </a:r>
            <a:r>
              <a:rPr lang="ru-RU" sz="1600" dirty="0" smtClean="0">
                <a:solidFill>
                  <a:schemeClr val="bg1"/>
                </a:solidFill>
                <a:latin typeface="Arial" pitchFamily="34" charset="0"/>
                <a:cs typeface="Arial" pitchFamily="34" charset="0"/>
              </a:rPr>
              <a:t> годовых</a:t>
            </a:r>
          </a:p>
          <a:p>
            <a:r>
              <a:rPr lang="ru-RU" sz="1600" dirty="0" smtClean="0">
                <a:solidFill>
                  <a:schemeClr val="bg1"/>
                </a:solidFill>
                <a:latin typeface="Arial" pitchFamily="34" charset="0"/>
                <a:cs typeface="Arial" pitchFamily="34" charset="0"/>
              </a:rPr>
              <a:t>Срок – не ограничен</a:t>
            </a:r>
            <a:endParaRPr lang="ru-RU"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05248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2982964" y="1932380"/>
            <a:ext cx="5904656" cy="3211119"/>
          </a:xfrm>
          <a:prstGeom prst="roundRect">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0070C0"/>
                </a:solidFill>
              </a:ln>
              <a:solidFill>
                <a:schemeClr val="bg1"/>
              </a:solidFill>
            </a:endParaRPr>
          </a:p>
        </p:txBody>
      </p:sp>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8" name="TextBox 7"/>
          <p:cNvSpPr txBox="1"/>
          <p:nvPr/>
        </p:nvSpPr>
        <p:spPr>
          <a:xfrm>
            <a:off x="4211960" y="137409"/>
            <a:ext cx="4773732" cy="369332"/>
          </a:xfrm>
          <a:prstGeom prst="rect">
            <a:avLst/>
          </a:prstGeom>
          <a:noFill/>
        </p:spPr>
        <p:txBody>
          <a:bodyPr wrap="square" rtlCol="0">
            <a:spAutoFit/>
          </a:bodyPr>
          <a:lstStyle/>
          <a:p>
            <a:pPr algn="r"/>
            <a:r>
              <a:rPr lang="ru-RU" b="1" i="1" dirty="0" smtClean="0">
                <a:solidFill>
                  <a:schemeClr val="bg1"/>
                </a:solidFill>
              </a:rPr>
              <a:t>«ПРОГРАММА 6,5». КЛЮЧЕВЫЕ УСЛОВИЯ.</a:t>
            </a:r>
            <a:endParaRPr lang="ru-RU" b="1" i="1" dirty="0">
              <a:solidFill>
                <a:schemeClr val="bg1"/>
              </a:solidFill>
            </a:endParaRPr>
          </a:p>
        </p:txBody>
      </p:sp>
      <p:sp>
        <p:nvSpPr>
          <p:cNvPr id="5" name="Прямоугольник 4"/>
          <p:cNvSpPr/>
          <p:nvPr/>
        </p:nvSpPr>
        <p:spPr>
          <a:xfrm>
            <a:off x="179512" y="675544"/>
            <a:ext cx="8424936" cy="923330"/>
          </a:xfrm>
          <a:prstGeom prst="rect">
            <a:avLst/>
          </a:prstGeom>
        </p:spPr>
        <p:txBody>
          <a:bodyPr wrap="square">
            <a:spAutoFit/>
          </a:bodyPr>
          <a:lstStyle/>
          <a:p>
            <a:pPr marL="285750" indent="-285750">
              <a:buClr>
                <a:srgbClr val="0070C0"/>
              </a:buClr>
              <a:buFont typeface="Wingdings" panose="05000000000000000000" pitchFamily="2" charset="2"/>
              <a:buChar char="q"/>
            </a:pPr>
            <a:r>
              <a:rPr lang="ru-RU" b="1" dirty="0">
                <a:solidFill>
                  <a:srgbClr val="0070C0"/>
                </a:solidFill>
                <a:latin typeface="+mj-lt"/>
              </a:rPr>
              <a:t>Программа </a:t>
            </a:r>
            <a:r>
              <a:rPr lang="ru-RU" b="1" dirty="0">
                <a:solidFill>
                  <a:srgbClr val="0070C0"/>
                </a:solidFill>
              </a:rPr>
              <a:t>АО «</a:t>
            </a:r>
            <a:r>
              <a:rPr lang="ru-RU" b="1" dirty="0" smtClean="0">
                <a:solidFill>
                  <a:srgbClr val="0070C0"/>
                </a:solidFill>
              </a:rPr>
              <a:t>Федеральная корпорация </a:t>
            </a:r>
            <a:r>
              <a:rPr lang="ru-RU" b="1" dirty="0">
                <a:solidFill>
                  <a:srgbClr val="0070C0"/>
                </a:solidFill>
              </a:rPr>
              <a:t>по развитию малого и среднего предпринимательства</a:t>
            </a:r>
            <a:r>
              <a:rPr lang="ru-RU" b="1" dirty="0" smtClean="0">
                <a:solidFill>
                  <a:srgbClr val="0070C0"/>
                </a:solidFill>
              </a:rPr>
              <a:t>» </a:t>
            </a:r>
            <a:r>
              <a:rPr lang="ru-RU" dirty="0" smtClean="0">
                <a:solidFill>
                  <a:srgbClr val="0070C0"/>
                </a:solidFill>
                <a:latin typeface="+mj-lt"/>
              </a:rPr>
              <a:t>стимулирования </a:t>
            </a:r>
            <a:r>
              <a:rPr lang="ru-RU" dirty="0">
                <a:solidFill>
                  <a:srgbClr val="0070C0"/>
                </a:solidFill>
                <a:latin typeface="+mj-lt"/>
              </a:rPr>
              <a:t>кредитования субъектов малого и </a:t>
            </a:r>
            <a:r>
              <a:rPr lang="ru-RU" dirty="0" smtClean="0">
                <a:solidFill>
                  <a:srgbClr val="0070C0"/>
                </a:solidFill>
                <a:latin typeface="+mj-lt"/>
              </a:rPr>
              <a:t>среднего предпринимательства ПРОГРАММА 6,5</a:t>
            </a:r>
            <a:endParaRPr lang="ru-RU" dirty="0">
              <a:solidFill>
                <a:srgbClr val="0070C0"/>
              </a:solidFill>
              <a:latin typeface="+mj-lt"/>
            </a:endParaRPr>
          </a:p>
        </p:txBody>
      </p:sp>
      <p:sp>
        <p:nvSpPr>
          <p:cNvPr id="2" name="Прямоугольник 1"/>
          <p:cNvSpPr/>
          <p:nvPr/>
        </p:nvSpPr>
        <p:spPr>
          <a:xfrm>
            <a:off x="240706" y="1861289"/>
            <a:ext cx="2494878" cy="3477875"/>
          </a:xfrm>
          <a:prstGeom prst="rect">
            <a:avLst/>
          </a:prstGeom>
        </p:spPr>
        <p:txBody>
          <a:bodyPr wrap="square">
            <a:spAutoFit/>
          </a:bodyPr>
          <a:lstStyle/>
          <a:p>
            <a:r>
              <a:rPr lang="ru-RU" sz="1200" b="1" dirty="0" smtClean="0">
                <a:latin typeface="Arial" panose="020B0604020202020204" pitchFamily="34" charset="0"/>
              </a:rPr>
              <a:t>Процентная ставка:</a:t>
            </a:r>
          </a:p>
          <a:p>
            <a:pPr marL="171450" indent="-171450">
              <a:buFont typeface="Wingdings" panose="05000000000000000000" pitchFamily="2" charset="2"/>
              <a:buChar char="§"/>
            </a:pPr>
            <a:r>
              <a:rPr lang="ru-RU" sz="1400" b="1" dirty="0" smtClean="0">
                <a:solidFill>
                  <a:srgbClr val="0070C0"/>
                </a:solidFill>
                <a:latin typeface="Arial" panose="020B0604020202020204" pitchFamily="34" charset="0"/>
              </a:rPr>
              <a:t>10,6</a:t>
            </a:r>
            <a:r>
              <a:rPr lang="ru-RU" sz="1400" b="1" dirty="0">
                <a:solidFill>
                  <a:srgbClr val="0070C0"/>
                </a:solidFill>
                <a:latin typeface="Arial" panose="020B0604020202020204" pitchFamily="34" charset="0"/>
              </a:rPr>
              <a:t>% </a:t>
            </a:r>
            <a:r>
              <a:rPr lang="ru-RU" sz="900" dirty="0" smtClean="0">
                <a:solidFill>
                  <a:srgbClr val="000000"/>
                </a:solidFill>
                <a:latin typeface="Arial" panose="020B0604020202020204" pitchFamily="34" charset="0"/>
              </a:rPr>
              <a:t>для </a:t>
            </a:r>
            <a:r>
              <a:rPr lang="ru-RU" sz="900" dirty="0">
                <a:solidFill>
                  <a:srgbClr val="000000"/>
                </a:solidFill>
                <a:latin typeface="Arial" panose="020B0604020202020204" pitchFamily="34" charset="0"/>
              </a:rPr>
              <a:t>субъектов малого предпринимательства</a:t>
            </a:r>
            <a:r>
              <a:rPr lang="ru-RU" sz="900" dirty="0" smtClean="0">
                <a:solidFill>
                  <a:srgbClr val="000000"/>
                </a:solidFill>
                <a:latin typeface="Arial" panose="020B0604020202020204" pitchFamily="34" charset="0"/>
              </a:rPr>
              <a:t>,</a:t>
            </a:r>
          </a:p>
          <a:p>
            <a:pPr marL="171450" indent="-171450">
              <a:buFont typeface="Wingdings" panose="05000000000000000000" pitchFamily="2" charset="2"/>
              <a:buChar char="§"/>
            </a:pPr>
            <a:r>
              <a:rPr lang="ru-RU" sz="1400" b="1" dirty="0" smtClean="0">
                <a:solidFill>
                  <a:srgbClr val="0070C0"/>
                </a:solidFill>
                <a:latin typeface="Arial" panose="020B0604020202020204" pitchFamily="34" charset="0"/>
              </a:rPr>
              <a:t>9,6% </a:t>
            </a:r>
            <a:r>
              <a:rPr lang="ru-RU" sz="900" dirty="0" smtClean="0">
                <a:solidFill>
                  <a:srgbClr val="000000"/>
                </a:solidFill>
                <a:latin typeface="Arial" panose="020B0604020202020204" pitchFamily="34" charset="0"/>
              </a:rPr>
              <a:t>для </a:t>
            </a:r>
            <a:r>
              <a:rPr lang="ru-RU" sz="900" dirty="0">
                <a:solidFill>
                  <a:srgbClr val="000000"/>
                </a:solidFill>
                <a:latin typeface="Arial" panose="020B0604020202020204" pitchFamily="34" charset="0"/>
              </a:rPr>
              <a:t>субъектов среднего </a:t>
            </a:r>
            <a:r>
              <a:rPr lang="ru-RU" sz="900" dirty="0" smtClean="0">
                <a:solidFill>
                  <a:srgbClr val="000000"/>
                </a:solidFill>
                <a:latin typeface="Arial" panose="020B0604020202020204" pitchFamily="34" charset="0"/>
              </a:rPr>
              <a:t>предпринимательства, а также лизинговых компаний и </a:t>
            </a:r>
            <a:r>
              <a:rPr lang="ru-RU" sz="900" dirty="0" err="1" smtClean="0">
                <a:solidFill>
                  <a:srgbClr val="000000"/>
                </a:solidFill>
                <a:latin typeface="Arial" panose="020B0604020202020204" pitchFamily="34" charset="0"/>
              </a:rPr>
              <a:t>микрофинансовых</a:t>
            </a:r>
            <a:r>
              <a:rPr lang="ru-RU" sz="900" dirty="0" smtClean="0">
                <a:solidFill>
                  <a:srgbClr val="000000"/>
                </a:solidFill>
                <a:latin typeface="Arial" panose="020B0604020202020204" pitchFamily="34" charset="0"/>
              </a:rPr>
              <a:t> организаций предпринимательского финансирования</a:t>
            </a:r>
          </a:p>
          <a:p>
            <a:endParaRPr lang="ru-RU" sz="900" b="1" dirty="0" smtClean="0">
              <a:solidFill>
                <a:srgbClr val="000000"/>
              </a:solidFill>
              <a:latin typeface="Arial" panose="020B0604020202020204" pitchFamily="34" charset="0"/>
            </a:endParaRPr>
          </a:p>
          <a:p>
            <a:r>
              <a:rPr lang="ru-RU" sz="1200" b="1" dirty="0" smtClean="0">
                <a:solidFill>
                  <a:srgbClr val="000000"/>
                </a:solidFill>
                <a:latin typeface="Arial" panose="020B0604020202020204" pitchFamily="34" charset="0"/>
              </a:rPr>
              <a:t>Размер </a:t>
            </a:r>
            <a:r>
              <a:rPr lang="ru-RU" sz="1200" b="1" dirty="0">
                <a:solidFill>
                  <a:srgbClr val="000000"/>
                </a:solidFill>
                <a:latin typeface="Arial" panose="020B0604020202020204" pitchFamily="34" charset="0"/>
              </a:rPr>
              <a:t>кредита: </a:t>
            </a:r>
            <a:endParaRPr lang="ru-RU" sz="1200" b="1" dirty="0" smtClean="0">
              <a:solidFill>
                <a:srgbClr val="000000"/>
              </a:solidFill>
              <a:latin typeface="Arial" panose="020B0604020202020204" pitchFamily="34" charset="0"/>
            </a:endParaRPr>
          </a:p>
          <a:p>
            <a:r>
              <a:rPr lang="ru-RU" sz="900" dirty="0" smtClean="0">
                <a:solidFill>
                  <a:srgbClr val="0070C0"/>
                </a:solidFill>
                <a:latin typeface="Arial" panose="020B0604020202020204" pitchFamily="34" charset="0"/>
              </a:rPr>
              <a:t>от </a:t>
            </a:r>
            <a:r>
              <a:rPr lang="ru-RU" sz="900" b="1" dirty="0" smtClean="0">
                <a:solidFill>
                  <a:srgbClr val="0070C0"/>
                </a:solidFill>
                <a:latin typeface="Arial" panose="020B0604020202020204" pitchFamily="34" charset="0"/>
              </a:rPr>
              <a:t>3 </a:t>
            </a:r>
            <a:r>
              <a:rPr lang="ru-RU" sz="900" b="1" dirty="0">
                <a:solidFill>
                  <a:srgbClr val="0070C0"/>
                </a:solidFill>
                <a:latin typeface="Arial" panose="020B0604020202020204" pitchFamily="34" charset="0"/>
              </a:rPr>
              <a:t>млн рублей </a:t>
            </a:r>
            <a:r>
              <a:rPr lang="ru-RU" sz="900" dirty="0">
                <a:solidFill>
                  <a:srgbClr val="0070C0"/>
                </a:solidFill>
                <a:latin typeface="Arial" panose="020B0604020202020204" pitchFamily="34" charset="0"/>
              </a:rPr>
              <a:t>до </a:t>
            </a:r>
            <a:r>
              <a:rPr lang="ru-RU" sz="900" b="1" dirty="0">
                <a:solidFill>
                  <a:srgbClr val="0070C0"/>
                </a:solidFill>
                <a:latin typeface="Arial" panose="020B0604020202020204" pitchFamily="34" charset="0"/>
              </a:rPr>
              <a:t>1 млрд рублей </a:t>
            </a:r>
            <a:r>
              <a:rPr lang="ru-RU" sz="900" dirty="0">
                <a:solidFill>
                  <a:srgbClr val="000000"/>
                </a:solidFill>
                <a:latin typeface="Arial" panose="020B0604020202020204" pitchFamily="34" charset="0"/>
              </a:rPr>
              <a:t>(общий кредитный лимит на заемщика </a:t>
            </a:r>
            <a:r>
              <a:rPr lang="ru-RU" sz="900" dirty="0" smtClean="0">
                <a:solidFill>
                  <a:srgbClr val="000000"/>
                </a:solidFill>
                <a:latin typeface="Arial" panose="020B0604020202020204" pitchFamily="34" charset="0"/>
              </a:rPr>
              <a:t>– </a:t>
            </a:r>
            <a:r>
              <a:rPr lang="ru-RU" sz="900" dirty="0" smtClean="0">
                <a:solidFill>
                  <a:srgbClr val="0070C0"/>
                </a:solidFill>
                <a:latin typeface="Arial" panose="020B0604020202020204" pitchFamily="34" charset="0"/>
              </a:rPr>
              <a:t>до </a:t>
            </a:r>
            <a:r>
              <a:rPr lang="ru-RU" sz="900" b="1" dirty="0">
                <a:solidFill>
                  <a:srgbClr val="0070C0"/>
                </a:solidFill>
                <a:latin typeface="Arial" panose="020B0604020202020204" pitchFamily="34" charset="0"/>
              </a:rPr>
              <a:t>4 млрд рублей</a:t>
            </a:r>
            <a:r>
              <a:rPr lang="ru-RU" sz="900" dirty="0" smtClean="0">
                <a:solidFill>
                  <a:srgbClr val="000000"/>
                </a:solidFill>
                <a:latin typeface="Arial" panose="020B0604020202020204" pitchFamily="34" charset="0"/>
              </a:rPr>
              <a:t>)</a:t>
            </a:r>
          </a:p>
          <a:p>
            <a:endParaRPr lang="ru-RU" sz="900" dirty="0">
              <a:solidFill>
                <a:srgbClr val="000000"/>
              </a:solidFill>
              <a:latin typeface="Arial" panose="020B0604020202020204" pitchFamily="34" charset="0"/>
            </a:endParaRPr>
          </a:p>
          <a:p>
            <a:r>
              <a:rPr lang="ru-RU" sz="1200" b="1" dirty="0">
                <a:solidFill>
                  <a:srgbClr val="000000"/>
                </a:solidFill>
                <a:latin typeface="Arial" panose="020B0604020202020204" pitchFamily="34" charset="0"/>
              </a:rPr>
              <a:t>• Срок фондирования </a:t>
            </a:r>
            <a:r>
              <a:rPr lang="ru-RU" sz="1200" b="1" dirty="0" smtClean="0">
                <a:solidFill>
                  <a:srgbClr val="000000"/>
                </a:solidFill>
                <a:latin typeface="Arial" panose="020B0604020202020204" pitchFamily="34" charset="0"/>
              </a:rPr>
              <a:t/>
            </a:r>
            <a:br>
              <a:rPr lang="ru-RU" sz="1200" b="1" dirty="0" smtClean="0">
                <a:solidFill>
                  <a:srgbClr val="000000"/>
                </a:solidFill>
                <a:latin typeface="Arial" panose="020B0604020202020204" pitchFamily="34" charset="0"/>
              </a:rPr>
            </a:br>
            <a:r>
              <a:rPr lang="ru-RU" sz="900" dirty="0" smtClean="0">
                <a:solidFill>
                  <a:srgbClr val="000000"/>
                </a:solidFill>
                <a:latin typeface="Arial" panose="020B0604020202020204" pitchFamily="34" charset="0"/>
              </a:rPr>
              <a:t>с </a:t>
            </a:r>
            <a:r>
              <a:rPr lang="ru-RU" sz="900" dirty="0">
                <a:solidFill>
                  <a:srgbClr val="000000"/>
                </a:solidFill>
                <a:latin typeface="Arial" panose="020B0604020202020204" pitchFamily="34" charset="0"/>
              </a:rPr>
              <a:t>пониженной (по сравнению со среднерыночным уровнем) процентной ставкой </a:t>
            </a:r>
            <a:r>
              <a:rPr lang="ru-RU" sz="900" dirty="0">
                <a:solidFill>
                  <a:srgbClr val="0070C0"/>
                </a:solidFill>
                <a:latin typeface="Arial" panose="020B0604020202020204" pitchFamily="34" charset="0"/>
              </a:rPr>
              <a:t>- </a:t>
            </a:r>
            <a:r>
              <a:rPr lang="ru-RU" sz="900" b="1" dirty="0">
                <a:solidFill>
                  <a:srgbClr val="0070C0"/>
                </a:solidFill>
                <a:latin typeface="Arial" panose="020B0604020202020204" pitchFamily="34" charset="0"/>
              </a:rPr>
              <a:t>до 3 лет </a:t>
            </a:r>
            <a:r>
              <a:rPr lang="ru-RU" sz="900" dirty="0">
                <a:solidFill>
                  <a:srgbClr val="000000"/>
                </a:solidFill>
                <a:latin typeface="Arial" panose="020B0604020202020204" pitchFamily="34" charset="0"/>
              </a:rPr>
              <a:t>(срок кредита может превышать срок фондирования с пониженной ставкой)</a:t>
            </a:r>
          </a:p>
          <a:p>
            <a:endParaRPr lang="ru-RU" sz="1200" dirty="0">
              <a:solidFill>
                <a:srgbClr val="000000"/>
              </a:solidFill>
              <a:latin typeface="Arial" panose="020B0604020202020204" pitchFamily="34" charset="0"/>
            </a:endParaRPr>
          </a:p>
        </p:txBody>
      </p:sp>
      <p:sp>
        <p:nvSpPr>
          <p:cNvPr id="3" name="Прямоугольник 2"/>
          <p:cNvSpPr/>
          <p:nvPr/>
        </p:nvSpPr>
        <p:spPr>
          <a:xfrm>
            <a:off x="224752" y="1551835"/>
            <a:ext cx="8694496" cy="307777"/>
          </a:xfrm>
          <a:prstGeom prst="rect">
            <a:avLst/>
          </a:prstGeom>
        </p:spPr>
        <p:txBody>
          <a:bodyPr wrap="square">
            <a:spAutoFit/>
          </a:bodyPr>
          <a:lstStyle/>
          <a:p>
            <a:r>
              <a:rPr lang="ru-RU" sz="1400" dirty="0">
                <a:solidFill>
                  <a:srgbClr val="FF0000"/>
                </a:solidFill>
              </a:rPr>
              <a:t>В рамках </a:t>
            </a:r>
            <a:r>
              <a:rPr lang="ru-RU" sz="1400" b="1" dirty="0" smtClean="0">
                <a:solidFill>
                  <a:srgbClr val="FF0000"/>
                </a:solidFill>
              </a:rPr>
              <a:t>«Программы 6,5» </a:t>
            </a:r>
            <a:r>
              <a:rPr lang="ru-RU" sz="1400" dirty="0">
                <a:solidFill>
                  <a:srgbClr val="FF0000"/>
                </a:solidFill>
              </a:rPr>
              <a:t>Корпорация заключила генеральные </a:t>
            </a:r>
            <a:r>
              <a:rPr lang="ru-RU" sz="1400" dirty="0" smtClean="0">
                <a:solidFill>
                  <a:srgbClr val="FF0000"/>
                </a:solidFill>
              </a:rPr>
              <a:t>соглашения </a:t>
            </a:r>
            <a:r>
              <a:rPr lang="ru-RU" sz="1400" b="1" dirty="0" smtClean="0">
                <a:solidFill>
                  <a:srgbClr val="FF0000"/>
                </a:solidFill>
              </a:rPr>
              <a:t>с 47 </a:t>
            </a:r>
            <a:r>
              <a:rPr lang="ru-RU" sz="1400" b="1" dirty="0">
                <a:solidFill>
                  <a:srgbClr val="FF0000"/>
                </a:solidFill>
              </a:rPr>
              <a:t>уполномоченными банками</a:t>
            </a:r>
          </a:p>
        </p:txBody>
      </p:sp>
      <p:sp>
        <p:nvSpPr>
          <p:cNvPr id="4" name="Прямоугольник 3"/>
          <p:cNvSpPr/>
          <p:nvPr/>
        </p:nvSpPr>
        <p:spPr>
          <a:xfrm>
            <a:off x="3162984" y="2015204"/>
            <a:ext cx="5724636" cy="3293209"/>
          </a:xfrm>
          <a:prstGeom prst="rect">
            <a:avLst/>
          </a:prstGeom>
          <a:ln>
            <a:noFill/>
          </a:ln>
        </p:spPr>
        <p:txBody>
          <a:bodyPr wrap="square">
            <a:spAutoFit/>
          </a:bodyPr>
          <a:lstStyle/>
          <a:p>
            <a:pPr>
              <a:buClr>
                <a:srgbClr val="0070C0"/>
              </a:buClr>
            </a:pPr>
            <a:r>
              <a:rPr lang="ru-RU" sz="1600" b="1" dirty="0">
                <a:solidFill>
                  <a:schemeClr val="bg1"/>
                </a:solidFill>
                <a:latin typeface="Arial" panose="020B0604020202020204" pitchFamily="34" charset="0"/>
              </a:rPr>
              <a:t>Проекты приоритетных отраслей</a:t>
            </a:r>
            <a:r>
              <a:rPr lang="ru-RU" sz="1600" b="1" dirty="0" smtClean="0">
                <a:solidFill>
                  <a:schemeClr val="bg1"/>
                </a:solidFill>
                <a:latin typeface="Arial" panose="020B0604020202020204" pitchFamily="34" charset="0"/>
              </a:rPr>
              <a:t>: </a:t>
            </a:r>
            <a:endParaRPr lang="ru-RU" sz="1600" b="1" dirty="0">
              <a:solidFill>
                <a:schemeClr val="bg1"/>
              </a:solidFill>
              <a:latin typeface="Arial" panose="020B0604020202020204" pitchFamily="34" charset="0"/>
            </a:endParaRPr>
          </a:p>
          <a:p>
            <a:pPr marL="171450" indent="-171450">
              <a:lnSpc>
                <a:spcPts val="1800"/>
              </a:lnSpc>
              <a:buClr>
                <a:schemeClr val="bg1"/>
              </a:buClr>
              <a:buFont typeface="Wingdings" panose="05000000000000000000" pitchFamily="2" charset="2"/>
              <a:buChar char="§"/>
            </a:pPr>
            <a:r>
              <a:rPr lang="ru-RU" sz="1200" dirty="0">
                <a:solidFill>
                  <a:schemeClr val="bg1"/>
                </a:solidFill>
              </a:rPr>
              <a:t>Сельское хозяйство/ предоставление услуг в этой области</a:t>
            </a:r>
          </a:p>
          <a:p>
            <a:pPr marL="171450" indent="-171450">
              <a:lnSpc>
                <a:spcPts val="1800"/>
              </a:lnSpc>
              <a:buClr>
                <a:schemeClr val="bg1"/>
              </a:buClr>
              <a:buFont typeface="Wingdings" panose="05000000000000000000" pitchFamily="2" charset="2"/>
              <a:buChar char="§"/>
            </a:pPr>
            <a:r>
              <a:rPr lang="ru-RU" sz="1200" dirty="0">
                <a:solidFill>
                  <a:schemeClr val="bg1"/>
                </a:solidFill>
              </a:rPr>
              <a:t>Обрабатывающее производство, в </a:t>
            </a:r>
            <a:r>
              <a:rPr lang="ru-RU" sz="1200" dirty="0" err="1">
                <a:solidFill>
                  <a:schemeClr val="bg1"/>
                </a:solidFill>
              </a:rPr>
              <a:t>т.ч</a:t>
            </a:r>
            <a:r>
              <a:rPr lang="ru-RU" sz="1200" dirty="0">
                <a:solidFill>
                  <a:schemeClr val="bg1"/>
                </a:solidFill>
              </a:rPr>
              <a:t>. производство пищевых продуктов, первичная и последующая переработка с/х продуктов</a:t>
            </a:r>
          </a:p>
          <a:p>
            <a:pPr marL="171450" indent="-171450">
              <a:lnSpc>
                <a:spcPts val="1800"/>
              </a:lnSpc>
              <a:buClr>
                <a:schemeClr val="bg1"/>
              </a:buClr>
              <a:buFont typeface="Wingdings" panose="05000000000000000000" pitchFamily="2" charset="2"/>
              <a:buChar char="§"/>
            </a:pPr>
            <a:r>
              <a:rPr lang="ru-RU" sz="1200" dirty="0">
                <a:solidFill>
                  <a:schemeClr val="bg1"/>
                </a:solidFill>
              </a:rPr>
              <a:t>Производство и распределение электроэнергии, газа и воды</a:t>
            </a:r>
          </a:p>
          <a:p>
            <a:pPr marL="171450" indent="-171450">
              <a:lnSpc>
                <a:spcPts val="1800"/>
              </a:lnSpc>
              <a:buClr>
                <a:schemeClr val="bg1"/>
              </a:buClr>
              <a:buFont typeface="Wingdings" panose="05000000000000000000" pitchFamily="2" charset="2"/>
              <a:buChar char="§"/>
            </a:pPr>
            <a:r>
              <a:rPr lang="ru-RU" sz="1200" dirty="0">
                <a:solidFill>
                  <a:schemeClr val="bg1"/>
                </a:solidFill>
              </a:rPr>
              <a:t>Строительство, транспорт и связь</a:t>
            </a:r>
          </a:p>
          <a:p>
            <a:pPr marL="171450" indent="-171450">
              <a:lnSpc>
                <a:spcPts val="1800"/>
              </a:lnSpc>
              <a:buClr>
                <a:schemeClr val="bg1"/>
              </a:buClr>
              <a:buFont typeface="Wingdings" panose="05000000000000000000" pitchFamily="2" charset="2"/>
              <a:buChar char="§"/>
            </a:pPr>
            <a:r>
              <a:rPr lang="ru-RU" sz="1200" dirty="0">
                <a:solidFill>
                  <a:schemeClr val="bg1"/>
                </a:solidFill>
              </a:rPr>
              <a:t>Внутренний туризм</a:t>
            </a:r>
          </a:p>
          <a:p>
            <a:pPr marL="171450" indent="-171450">
              <a:lnSpc>
                <a:spcPts val="1800"/>
              </a:lnSpc>
              <a:buClr>
                <a:schemeClr val="bg1"/>
              </a:buClr>
              <a:buFont typeface="Wingdings" panose="05000000000000000000" pitchFamily="2" charset="2"/>
              <a:buChar char="§"/>
            </a:pPr>
            <a:r>
              <a:rPr lang="ru-RU" sz="1200" dirty="0">
                <a:solidFill>
                  <a:schemeClr val="bg1"/>
                </a:solidFill>
              </a:rPr>
              <a:t>Высокотехнологичные проекты</a:t>
            </a:r>
          </a:p>
          <a:p>
            <a:pPr marL="171450" indent="-171450">
              <a:lnSpc>
                <a:spcPts val="1800"/>
              </a:lnSpc>
              <a:buClr>
                <a:schemeClr val="bg1"/>
              </a:buClr>
              <a:buFont typeface="Wingdings" panose="05000000000000000000" pitchFamily="2" charset="2"/>
              <a:buChar char="§"/>
            </a:pPr>
            <a:r>
              <a:rPr lang="ru-RU" sz="1200" dirty="0">
                <a:solidFill>
                  <a:schemeClr val="bg1"/>
                </a:solidFill>
              </a:rPr>
              <a:t>Деятельность в области </a:t>
            </a:r>
            <a:r>
              <a:rPr lang="ru-RU" sz="1200" dirty="0" smtClean="0">
                <a:solidFill>
                  <a:schemeClr val="bg1"/>
                </a:solidFill>
              </a:rPr>
              <a:t>здравоохранения</a:t>
            </a:r>
          </a:p>
          <a:p>
            <a:pPr marL="171450" indent="-171450">
              <a:lnSpc>
                <a:spcPts val="1800"/>
              </a:lnSpc>
              <a:buClr>
                <a:schemeClr val="bg1"/>
              </a:buClr>
              <a:buFont typeface="Wingdings" panose="05000000000000000000" pitchFamily="2" charset="2"/>
              <a:buChar char="§"/>
            </a:pPr>
            <a:r>
              <a:rPr lang="ru-RU" sz="1200" dirty="0" smtClean="0">
                <a:solidFill>
                  <a:schemeClr val="bg1"/>
                </a:solidFill>
              </a:rPr>
              <a:t>Деятельность по складированию и хранению</a:t>
            </a:r>
            <a:endParaRPr lang="ru-RU" sz="1200" dirty="0">
              <a:solidFill>
                <a:schemeClr val="bg1"/>
              </a:solidFill>
            </a:endParaRPr>
          </a:p>
          <a:p>
            <a:pPr marL="171450" indent="-171450">
              <a:lnSpc>
                <a:spcPts val="1800"/>
              </a:lnSpc>
              <a:buClr>
                <a:schemeClr val="bg1"/>
              </a:buClr>
              <a:buFont typeface="Wingdings" panose="05000000000000000000" pitchFamily="2" charset="2"/>
              <a:buChar char="§"/>
            </a:pPr>
            <a:r>
              <a:rPr lang="ru-RU" sz="1200" dirty="0">
                <a:solidFill>
                  <a:schemeClr val="bg1"/>
                </a:solidFill>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200" dirty="0" smtClean="0">
                <a:solidFill>
                  <a:schemeClr val="bg1"/>
                </a:solidFill>
              </a:rPr>
              <a:t>сырье</a:t>
            </a:r>
          </a:p>
          <a:p>
            <a:pPr marL="171450" indent="-171450">
              <a:buClr>
                <a:schemeClr val="bg1"/>
              </a:buClr>
              <a:buFont typeface="Wingdings" panose="05000000000000000000" pitchFamily="2" charset="2"/>
              <a:buChar char="§"/>
            </a:pPr>
            <a:endParaRPr lang="ru-RU" sz="1200" dirty="0">
              <a:solidFill>
                <a:schemeClr val="bg1"/>
              </a:solidFill>
            </a:endParaRPr>
          </a:p>
        </p:txBody>
      </p:sp>
    </p:spTree>
    <p:extLst>
      <p:ext uri="{BB962C8B-B14F-4D97-AF65-F5344CB8AC3E}">
        <p14:creationId xmlns:p14="http://schemas.microsoft.com/office/powerpoint/2010/main" val="1640228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8" name="TextBox 7"/>
          <p:cNvSpPr txBox="1"/>
          <p:nvPr/>
        </p:nvSpPr>
        <p:spPr>
          <a:xfrm>
            <a:off x="4211960" y="137409"/>
            <a:ext cx="4773732" cy="369332"/>
          </a:xfrm>
          <a:prstGeom prst="rect">
            <a:avLst/>
          </a:prstGeom>
          <a:noFill/>
        </p:spPr>
        <p:txBody>
          <a:bodyPr wrap="square" rtlCol="0">
            <a:spAutoFit/>
          </a:bodyPr>
          <a:lstStyle/>
          <a:p>
            <a:pPr algn="r"/>
            <a:r>
              <a:rPr lang="ru-RU" b="1" i="1" dirty="0" smtClean="0">
                <a:solidFill>
                  <a:schemeClr val="bg1"/>
                </a:solidFill>
              </a:rPr>
              <a:t>«ПРОГРАММА 6,5». КЛЮЧЕВЫЕ УСЛОВИЯ.</a:t>
            </a:r>
            <a:endParaRPr lang="ru-RU" b="1" i="1" dirty="0">
              <a:solidFill>
                <a:schemeClr val="bg1"/>
              </a:solidFill>
            </a:endParaRPr>
          </a:p>
        </p:txBody>
      </p:sp>
      <p:sp>
        <p:nvSpPr>
          <p:cNvPr id="5" name="Прямоугольник 4"/>
          <p:cNvSpPr/>
          <p:nvPr/>
        </p:nvSpPr>
        <p:spPr>
          <a:xfrm>
            <a:off x="0" y="555735"/>
            <a:ext cx="9144000" cy="923330"/>
          </a:xfrm>
          <a:prstGeom prst="rect">
            <a:avLst/>
          </a:prstGeom>
        </p:spPr>
        <p:txBody>
          <a:bodyPr wrap="square">
            <a:spAutoFit/>
          </a:bodyPr>
          <a:lstStyle/>
          <a:p>
            <a:pPr marL="285750" indent="-285750" algn="just">
              <a:buClr>
                <a:srgbClr val="0070C0"/>
              </a:buClr>
              <a:buFont typeface="Wingdings" panose="05000000000000000000" pitchFamily="2" charset="2"/>
              <a:buChar char="q"/>
            </a:pPr>
            <a:r>
              <a:rPr lang="ru-RU" b="1" dirty="0">
                <a:solidFill>
                  <a:srgbClr val="0070C0"/>
                </a:solidFill>
                <a:latin typeface="+mj-lt"/>
              </a:rPr>
              <a:t>Совместная программа субсидирования Минэкономразвития России и Корпорации МСП в соответствии с постановлением Правительства </a:t>
            </a:r>
            <a:r>
              <a:rPr lang="ru-RU" b="1" dirty="0" smtClean="0">
                <a:solidFill>
                  <a:srgbClr val="0070C0"/>
                </a:solidFill>
                <a:latin typeface="+mj-lt"/>
              </a:rPr>
              <a:t>Российской Федерации </a:t>
            </a:r>
            <a:r>
              <a:rPr lang="ru-RU" b="1" dirty="0">
                <a:solidFill>
                  <a:srgbClr val="0070C0"/>
                </a:solidFill>
                <a:latin typeface="+mj-lt"/>
              </a:rPr>
              <a:t>от 30.12.2017 № 1706</a:t>
            </a:r>
            <a:endParaRPr lang="ru-RU" dirty="0">
              <a:solidFill>
                <a:srgbClr val="0070C0"/>
              </a:solidFill>
              <a:latin typeface="+mj-lt"/>
            </a:endParaRPr>
          </a:p>
        </p:txBody>
      </p:sp>
      <p:sp>
        <p:nvSpPr>
          <p:cNvPr id="9" name="Прямоугольник 8"/>
          <p:cNvSpPr/>
          <p:nvPr/>
        </p:nvSpPr>
        <p:spPr>
          <a:xfrm>
            <a:off x="179512" y="1482474"/>
            <a:ext cx="8964488" cy="800219"/>
          </a:xfrm>
          <a:prstGeom prst="rect">
            <a:avLst/>
          </a:prstGeom>
        </p:spPr>
        <p:txBody>
          <a:bodyPr wrap="square">
            <a:spAutoFit/>
          </a:bodyPr>
          <a:lstStyle/>
          <a:p>
            <a:pPr algn="just"/>
            <a:r>
              <a:rPr lang="ru-RU" sz="1600" dirty="0"/>
              <a:t>В рамках </a:t>
            </a:r>
            <a:r>
              <a:rPr lang="ru-RU" sz="1600" b="1" dirty="0"/>
              <a:t>программы </a:t>
            </a:r>
            <a:r>
              <a:rPr lang="ru-RU" sz="1600" b="1" dirty="0" smtClean="0"/>
              <a:t>предоставляются </a:t>
            </a:r>
            <a:r>
              <a:rPr lang="ru-RU" sz="1500" b="1" dirty="0" smtClean="0">
                <a:solidFill>
                  <a:srgbClr val="1F4E79"/>
                </a:solidFill>
              </a:rPr>
              <a:t>субсидии </a:t>
            </a:r>
            <a:r>
              <a:rPr lang="ru-RU" sz="1500" b="1" dirty="0">
                <a:solidFill>
                  <a:srgbClr val="1F4E79"/>
                </a:solidFill>
              </a:rPr>
              <a:t>на возмещение недополученных доходов по кредитам</a:t>
            </a:r>
            <a:r>
              <a:rPr lang="ru-RU" sz="15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500" b="1" dirty="0"/>
              <a:t> 6,5 % годовых.</a:t>
            </a:r>
          </a:p>
        </p:txBody>
      </p:sp>
      <p:sp>
        <p:nvSpPr>
          <p:cNvPr id="11" name="Прямоугольник 10"/>
          <p:cNvSpPr/>
          <p:nvPr/>
        </p:nvSpPr>
        <p:spPr>
          <a:xfrm>
            <a:off x="179512" y="2372349"/>
            <a:ext cx="8334672" cy="1708160"/>
          </a:xfrm>
          <a:prstGeom prst="rect">
            <a:avLst/>
          </a:prstGeom>
        </p:spPr>
        <p:txBody>
          <a:bodyPr wrap="square">
            <a:spAutoFit/>
          </a:bodyPr>
          <a:lstStyle/>
          <a:p>
            <a:pPr algn="just"/>
            <a:r>
              <a:rPr lang="ru-RU" sz="1500" dirty="0" smtClean="0"/>
              <a:t>Уполномоченный </a:t>
            </a:r>
            <a:r>
              <a:rPr lang="ru-RU" sz="1500" dirty="0"/>
              <a:t>банк предоставляет заемщику:</a:t>
            </a:r>
          </a:p>
          <a:p>
            <a:pPr marL="466725" indent="-285750" algn="just">
              <a:buFont typeface="Arial" panose="020B0604020202020204" pitchFamily="34" charset="0"/>
              <a:buChar char="•"/>
            </a:pPr>
            <a:r>
              <a:rPr lang="ru-RU" sz="1500" dirty="0"/>
              <a:t>инвестиционный кредит на реализацию проекта в приоритетных отраслях в размере </a:t>
            </a:r>
            <a:r>
              <a:rPr lang="ru-RU" sz="1500" dirty="0" smtClean="0"/>
              <a:t>от </a:t>
            </a:r>
            <a:r>
              <a:rPr lang="ru-RU" sz="1500" b="1" dirty="0" smtClean="0">
                <a:solidFill>
                  <a:srgbClr val="1F4E79"/>
                </a:solidFill>
              </a:rPr>
              <a:t>3 </a:t>
            </a:r>
            <a:r>
              <a:rPr lang="ru-RU" sz="1500" b="1" dirty="0">
                <a:solidFill>
                  <a:srgbClr val="1F4E79"/>
                </a:solidFill>
              </a:rPr>
              <a:t>млн рублей до 1 млрд рублей </a:t>
            </a:r>
            <a:r>
              <a:rPr lang="ru-RU" sz="1500" dirty="0"/>
              <a:t>на срок до </a:t>
            </a:r>
            <a:r>
              <a:rPr lang="ru-RU" sz="1500" b="1" dirty="0">
                <a:solidFill>
                  <a:srgbClr val="1F4E79"/>
                </a:solidFill>
              </a:rPr>
              <a:t>10 </a:t>
            </a:r>
            <a:r>
              <a:rPr lang="ru-RU" sz="1500" b="1" dirty="0" smtClean="0">
                <a:solidFill>
                  <a:srgbClr val="1F4E79"/>
                </a:solidFill>
              </a:rPr>
              <a:t>лет;</a:t>
            </a:r>
          </a:p>
          <a:p>
            <a:pPr marL="466725" indent="-285750" algn="just">
              <a:buFont typeface="Arial" panose="020B0604020202020204" pitchFamily="34" charset="0"/>
              <a:buChar char="•"/>
            </a:pPr>
            <a:r>
              <a:rPr lang="ru-RU" sz="1500" dirty="0" smtClean="0"/>
              <a:t>кредит </a:t>
            </a:r>
            <a:r>
              <a:rPr lang="ru-RU" sz="1500" dirty="0"/>
              <a:t>на пополнение оборотных средств на реализацию проекта в приоритетных отраслях в размере </a:t>
            </a:r>
            <a:r>
              <a:rPr lang="ru-RU" sz="1500" b="1" dirty="0">
                <a:solidFill>
                  <a:srgbClr val="1F4E79"/>
                </a:solidFill>
              </a:rPr>
              <a:t>от 3 млн рублей до 100 млн рублей</a:t>
            </a:r>
            <a:r>
              <a:rPr lang="ru-RU" sz="1500" dirty="0">
                <a:solidFill>
                  <a:srgbClr val="1F4E79"/>
                </a:solidFill>
              </a:rPr>
              <a:t> </a:t>
            </a:r>
            <a:r>
              <a:rPr lang="ru-RU" sz="1500" dirty="0"/>
              <a:t>на срок до </a:t>
            </a:r>
            <a:r>
              <a:rPr lang="ru-RU" sz="1500" b="1">
                <a:solidFill>
                  <a:srgbClr val="1F4E79"/>
                </a:solidFill>
              </a:rPr>
              <a:t>3 </a:t>
            </a:r>
            <a:r>
              <a:rPr lang="ru-RU" sz="1500" b="1" smtClean="0">
                <a:solidFill>
                  <a:srgbClr val="1F4E79"/>
                </a:solidFill>
              </a:rPr>
              <a:t>лет.</a:t>
            </a:r>
            <a:endParaRPr lang="ru-RU" sz="1500" b="1" dirty="0">
              <a:solidFill>
                <a:srgbClr val="1F4E79"/>
              </a:solidFill>
            </a:endParaRPr>
          </a:p>
          <a:p>
            <a:pPr algn="just"/>
            <a:endParaRPr lang="ru-RU" sz="1500" dirty="0" smtClean="0"/>
          </a:p>
          <a:p>
            <a:pPr algn="ctr"/>
            <a:r>
              <a:rPr lang="ru-RU" sz="1500" dirty="0" smtClean="0"/>
              <a:t>Для </a:t>
            </a:r>
            <a:r>
              <a:rPr lang="ru-RU" sz="1500" dirty="0"/>
              <a:t>участия в Программе субсидирования отобрано </a:t>
            </a:r>
            <a:r>
              <a:rPr lang="ru-RU" sz="1500" b="1" dirty="0">
                <a:solidFill>
                  <a:srgbClr val="FF0000"/>
                </a:solidFill>
              </a:rPr>
              <a:t>15 уполномоченных </a:t>
            </a:r>
            <a:r>
              <a:rPr lang="ru-RU" sz="1500" b="1" dirty="0" smtClean="0">
                <a:solidFill>
                  <a:srgbClr val="FF0000"/>
                </a:solidFill>
              </a:rPr>
              <a:t>банков</a:t>
            </a:r>
            <a:endParaRPr lang="ru-RU" sz="1500" dirty="0">
              <a:solidFill>
                <a:srgbClr val="FF0000"/>
              </a:solidFill>
            </a:endParaRPr>
          </a:p>
        </p:txBody>
      </p:sp>
      <p:sp>
        <p:nvSpPr>
          <p:cNvPr id="13" name="Прямоугольник 12"/>
          <p:cNvSpPr/>
          <p:nvPr/>
        </p:nvSpPr>
        <p:spPr>
          <a:xfrm>
            <a:off x="571534" y="4083918"/>
            <a:ext cx="7942650" cy="646331"/>
          </a:xfrm>
          <a:prstGeom prst="rect">
            <a:avLst/>
          </a:prstGeom>
        </p:spPr>
        <p:txBody>
          <a:bodyPr wrap="square">
            <a:spAutoFit/>
          </a:bodyPr>
          <a:lstStyle/>
          <a:p>
            <a:r>
              <a:rPr lang="ru-RU" dirty="0">
                <a:solidFill>
                  <a:schemeClr val="accent1">
                    <a:lumMod val="75000"/>
                  </a:schemeClr>
                </a:solidFill>
              </a:rPr>
              <a:t>Подробная информация о программе размещена на сайте АО «Корпорация «МСП» (</a:t>
            </a:r>
            <a:r>
              <a:rPr lang="ru-RU" dirty="0">
                <a:solidFill>
                  <a:schemeClr val="accent1">
                    <a:lumMod val="75000"/>
                  </a:schemeClr>
                </a:solidFill>
                <a:hlinkClick r:id="rId2"/>
              </a:rPr>
              <a:t>https://corpmsp.ru</a:t>
            </a:r>
            <a:r>
              <a:rPr lang="ru-RU" dirty="0">
                <a:solidFill>
                  <a:schemeClr val="accent1">
                    <a:lumMod val="75000"/>
                  </a:schemeClr>
                </a:solidFill>
              </a:rPr>
              <a:t>)</a:t>
            </a:r>
          </a:p>
        </p:txBody>
      </p:sp>
    </p:spTree>
    <p:extLst>
      <p:ext uri="{BB962C8B-B14F-4D97-AF65-F5344CB8AC3E}">
        <p14:creationId xmlns:p14="http://schemas.microsoft.com/office/powerpoint/2010/main" val="756666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57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885" y="137409"/>
            <a:ext cx="2448272" cy="369332"/>
          </a:xfrm>
          <a:prstGeom prst="rect">
            <a:avLst/>
          </a:prstGeom>
          <a:noFill/>
        </p:spPr>
        <p:txBody>
          <a:bodyPr wrap="square" rtlCol="0">
            <a:spAutoFit/>
          </a:bodyPr>
          <a:lstStyle/>
          <a:p>
            <a:pPr algn="ctr"/>
            <a:r>
              <a:rPr lang="ru-RU" b="1" dirty="0" smtClean="0">
                <a:solidFill>
                  <a:schemeClr val="bg1"/>
                </a:solidFill>
              </a:rPr>
              <a:t>ТУЛЬСКАЯ ОБЛАСТЬ</a:t>
            </a:r>
            <a:endParaRPr lang="ru-RU" b="1" dirty="0">
              <a:solidFill>
                <a:schemeClr val="bg1"/>
              </a:solidFill>
            </a:endParaRPr>
          </a:p>
        </p:txBody>
      </p:sp>
      <p:sp>
        <p:nvSpPr>
          <p:cNvPr id="8" name="TextBox 7"/>
          <p:cNvSpPr txBox="1"/>
          <p:nvPr/>
        </p:nvSpPr>
        <p:spPr>
          <a:xfrm>
            <a:off x="3491880" y="137409"/>
            <a:ext cx="5493812" cy="369332"/>
          </a:xfrm>
          <a:prstGeom prst="rect">
            <a:avLst/>
          </a:prstGeom>
          <a:noFill/>
        </p:spPr>
        <p:txBody>
          <a:bodyPr wrap="square" rtlCol="0">
            <a:spAutoFit/>
          </a:bodyPr>
          <a:lstStyle/>
          <a:p>
            <a:pPr algn="r"/>
            <a:r>
              <a:rPr lang="ru-RU" b="1" i="1" dirty="0" smtClean="0">
                <a:solidFill>
                  <a:schemeClr val="bg1"/>
                </a:solidFill>
              </a:rPr>
              <a:t>ГАРАНТИЙНАЯ ПОДДЕРЖКА. КЛЮЧЕВЫЕ УСЛОВИЯ.</a:t>
            </a:r>
            <a:endParaRPr lang="ru-RU" b="1" i="1" dirty="0">
              <a:solidFill>
                <a:schemeClr val="bg1"/>
              </a:solidFill>
            </a:endParaRPr>
          </a:p>
        </p:txBody>
      </p:sp>
      <p:sp>
        <p:nvSpPr>
          <p:cNvPr id="5" name="Прямоугольник 4"/>
          <p:cNvSpPr/>
          <p:nvPr/>
        </p:nvSpPr>
        <p:spPr>
          <a:xfrm>
            <a:off x="179511" y="675544"/>
            <a:ext cx="8649271" cy="923330"/>
          </a:xfrm>
          <a:prstGeom prst="rect">
            <a:avLst/>
          </a:prstGeom>
        </p:spPr>
        <p:txBody>
          <a:bodyPr wrap="square">
            <a:spAutoFit/>
          </a:bodyPr>
          <a:lstStyle/>
          <a:p>
            <a:pPr marL="285750" indent="-285750">
              <a:buClr>
                <a:srgbClr val="0070C0"/>
              </a:buClr>
              <a:buFont typeface="Wingdings" panose="05000000000000000000" pitchFamily="2" charset="2"/>
              <a:buChar char="q"/>
            </a:pPr>
            <a:r>
              <a:rPr lang="ru-RU" b="1" dirty="0">
                <a:solidFill>
                  <a:srgbClr val="0070C0"/>
                </a:solidFill>
                <a:latin typeface="+mj-lt"/>
              </a:rPr>
              <a:t>Программа </a:t>
            </a:r>
            <a:r>
              <a:rPr lang="ru-RU" b="1" dirty="0">
                <a:solidFill>
                  <a:srgbClr val="0070C0"/>
                </a:solidFill>
              </a:rPr>
              <a:t>АО «</a:t>
            </a:r>
            <a:r>
              <a:rPr lang="ru-RU" b="1" dirty="0" smtClean="0">
                <a:solidFill>
                  <a:srgbClr val="0070C0"/>
                </a:solidFill>
              </a:rPr>
              <a:t>Федеральная корпорация </a:t>
            </a:r>
            <a:r>
              <a:rPr lang="ru-RU" b="1" dirty="0">
                <a:solidFill>
                  <a:srgbClr val="0070C0"/>
                </a:solidFill>
              </a:rPr>
              <a:t>по развитию малого и среднего предпринимательства</a:t>
            </a:r>
            <a:r>
              <a:rPr lang="ru-RU" b="1" dirty="0" smtClean="0">
                <a:solidFill>
                  <a:srgbClr val="0070C0"/>
                </a:solidFill>
              </a:rPr>
              <a:t>» </a:t>
            </a:r>
            <a:r>
              <a:rPr lang="ru-RU" dirty="0">
                <a:solidFill>
                  <a:srgbClr val="0070C0"/>
                </a:solidFill>
                <a:latin typeface="+mj-lt"/>
              </a:rPr>
              <a:t>предоставления независимых </a:t>
            </a:r>
            <a:r>
              <a:rPr lang="ru-RU" dirty="0" smtClean="0">
                <a:solidFill>
                  <a:srgbClr val="0070C0"/>
                </a:solidFill>
                <a:latin typeface="+mj-lt"/>
              </a:rPr>
              <a:t>гарантий для </a:t>
            </a:r>
            <a:r>
              <a:rPr lang="ru-RU" dirty="0">
                <a:solidFill>
                  <a:srgbClr val="0070C0"/>
                </a:solidFill>
                <a:latin typeface="+mj-lt"/>
              </a:rPr>
              <a:t>обеспечения кредитов субъектов МСП в банках-партнерах и организациях-партнерах</a:t>
            </a:r>
          </a:p>
        </p:txBody>
      </p:sp>
      <p:cxnSp>
        <p:nvCxnSpPr>
          <p:cNvPr id="11" name="Прямая соединительная линия 10"/>
          <p:cNvCxnSpPr/>
          <p:nvPr/>
        </p:nvCxnSpPr>
        <p:spPr>
          <a:xfrm>
            <a:off x="272202" y="1923678"/>
            <a:ext cx="39984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2904" y="1676909"/>
            <a:ext cx="4007788" cy="246769"/>
          </a:xfrm>
          <a:prstGeom prst="rect">
            <a:avLst/>
          </a:prstGeom>
          <a:noFill/>
        </p:spPr>
        <p:txBody>
          <a:bodyPr wrap="square" lIns="61503" tIns="30751" rIns="61503" bIns="30751" rtlCol="0">
            <a:spAutoFit/>
          </a:bodyPr>
          <a:lstStyle/>
          <a:p>
            <a:r>
              <a:rPr lang="ru-RU" sz="1200" b="1" dirty="0"/>
              <a:t>Общая информация</a:t>
            </a:r>
          </a:p>
        </p:txBody>
      </p:sp>
      <p:cxnSp>
        <p:nvCxnSpPr>
          <p:cNvPr id="13" name="Прямая соединительная линия 12"/>
          <p:cNvCxnSpPr/>
          <p:nvPr/>
        </p:nvCxnSpPr>
        <p:spPr>
          <a:xfrm>
            <a:off x="4725854" y="1923678"/>
            <a:ext cx="4167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5897" y="1676909"/>
            <a:ext cx="2340192" cy="246769"/>
          </a:xfrm>
          <a:prstGeom prst="rect">
            <a:avLst/>
          </a:prstGeom>
          <a:noFill/>
        </p:spPr>
        <p:txBody>
          <a:bodyPr wrap="square" lIns="61503" tIns="30751" rIns="61503" bIns="30751" rtlCol="0">
            <a:spAutoFit/>
          </a:bodyPr>
          <a:lstStyle/>
          <a:p>
            <a:r>
              <a:rPr lang="ru-RU" sz="1200" b="1" dirty="0"/>
              <a:t>Условия</a:t>
            </a:r>
          </a:p>
        </p:txBody>
      </p:sp>
      <p:sp>
        <p:nvSpPr>
          <p:cNvPr id="15" name="Прямоугольник 14"/>
          <p:cNvSpPr/>
          <p:nvPr/>
        </p:nvSpPr>
        <p:spPr>
          <a:xfrm>
            <a:off x="1339689" y="3118954"/>
            <a:ext cx="2931003" cy="1901068"/>
          </a:xfrm>
          <a:prstGeom prst="rect">
            <a:avLst/>
          </a:prstGeom>
        </p:spPr>
        <p:txBody>
          <a:bodyPr wrap="square" lIns="61503" tIns="30751" rIns="61503" bIns="30751">
            <a:spAutoFit/>
          </a:bodyPr>
          <a:lstStyle/>
          <a:p>
            <a:pPr marL="119588" indent="-119588" algn="just">
              <a:lnSpc>
                <a:spcPct val="106000"/>
              </a:lnSpc>
              <a:spcBef>
                <a:spcPts val="269"/>
              </a:spcBef>
              <a:buClr>
                <a:schemeClr val="tx1"/>
              </a:buClr>
              <a:buFont typeface="Arial" panose="020B0604020202020204" pitchFamily="34" charset="0"/>
              <a:buChar char="•"/>
              <a:defRPr/>
            </a:pPr>
            <a:r>
              <a:rPr lang="ru-RU" sz="900" dirty="0"/>
              <a:t>Высокотехнологичный и/или инновационный характер проекта, выраженный в сфере деятельности компании или использования оборудования, позволяющего вывести на рынок новый продукт или продукт, обладающий более высокими/привлекательными качествами по сравнению с существующими аналогичными продуктами на рынке. </a:t>
            </a:r>
          </a:p>
          <a:p>
            <a:pPr marL="119588" indent="-119588" algn="just">
              <a:lnSpc>
                <a:spcPct val="106000"/>
              </a:lnSpc>
              <a:spcBef>
                <a:spcPts val="269"/>
              </a:spcBef>
              <a:buClr>
                <a:schemeClr val="tx1"/>
              </a:buClr>
              <a:buFont typeface="Arial" panose="020B0604020202020204" pitchFamily="34" charset="0"/>
              <a:buChar char="•"/>
              <a:defRPr/>
            </a:pPr>
            <a:r>
              <a:rPr lang="ru-RU" sz="900" dirty="0"/>
              <a:t>Погашение кредитов осуществляется за счет денежного потока от реализации проекта. </a:t>
            </a:r>
          </a:p>
          <a:p>
            <a:pPr marL="119588" indent="-119588" algn="just">
              <a:lnSpc>
                <a:spcPct val="106000"/>
              </a:lnSpc>
              <a:spcBef>
                <a:spcPts val="269"/>
              </a:spcBef>
              <a:buClr>
                <a:schemeClr val="tx1"/>
              </a:buClr>
              <a:buFont typeface="Arial" panose="020B0604020202020204" pitchFamily="34" charset="0"/>
              <a:buChar char="•"/>
              <a:defRPr/>
            </a:pPr>
            <a:r>
              <a:rPr lang="ru-RU" sz="900" dirty="0"/>
              <a:t>Отсутствие обязательного условия о наличии действующего бизнеса у инициатора проекта.</a:t>
            </a:r>
          </a:p>
        </p:txBody>
      </p:sp>
      <p:sp>
        <p:nvSpPr>
          <p:cNvPr id="16" name="Freeform 21"/>
          <p:cNvSpPr>
            <a:spLocks noChangeAspect="1"/>
          </p:cNvSpPr>
          <p:nvPr/>
        </p:nvSpPr>
        <p:spPr bwMode="auto">
          <a:xfrm>
            <a:off x="435089" y="1995686"/>
            <a:ext cx="719073" cy="566352"/>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66382" tIns="33191" rIns="66382" bIns="33191" numCol="1" anchor="t" anchorCtr="0" compatLnSpc="1">
            <a:prstTxWarp prst="textNoShape">
              <a:avLst/>
            </a:prstTxWarp>
          </a:bodyPr>
          <a:lstStyle/>
          <a:p>
            <a:pPr defTabSz="663797" fontAlgn="base">
              <a:spcBef>
                <a:spcPct val="0"/>
              </a:spcBef>
              <a:spcAft>
                <a:spcPct val="0"/>
              </a:spcAft>
            </a:pPr>
            <a:endParaRPr lang="en-GB" sz="1400" dirty="0">
              <a:solidFill>
                <a:srgbClr val="000000"/>
              </a:solidFill>
              <a:cs typeface="Arial" pitchFamily="34" charset="0"/>
            </a:endParaRPr>
          </a:p>
        </p:txBody>
      </p:sp>
      <p:sp>
        <p:nvSpPr>
          <p:cNvPr id="17" name="Прямоугольник 16"/>
          <p:cNvSpPr/>
          <p:nvPr/>
        </p:nvSpPr>
        <p:spPr>
          <a:xfrm>
            <a:off x="1341731" y="2322698"/>
            <a:ext cx="2928960" cy="897124"/>
          </a:xfrm>
          <a:prstGeom prst="rect">
            <a:avLst/>
          </a:prstGeom>
        </p:spPr>
        <p:txBody>
          <a:bodyPr wrap="square" lIns="48427" tIns="72641" rIns="24214" bIns="0" anchor="t">
            <a:noAutofit/>
          </a:bodyPr>
          <a:lstStyle/>
          <a:p>
            <a:pPr algn="just" defTabSz="643855">
              <a:lnSpc>
                <a:spcPct val="106000"/>
              </a:lnSpc>
              <a:spcBef>
                <a:spcPts val="202"/>
              </a:spcBef>
            </a:pPr>
            <a:r>
              <a:rPr lang="ru-RU" sz="900" dirty="0"/>
              <a:t>Субъекты малого и среднего предпринимательства, реализующие высокотехнологичные проекты в приоритетных отраслях экономики, соответствующие следующим требованиям (</a:t>
            </a:r>
            <a:r>
              <a:rPr lang="ru-RU" sz="900" dirty="0" err="1"/>
              <a:t>стартап</a:t>
            </a:r>
            <a:r>
              <a:rPr lang="ru-RU" sz="900" dirty="0"/>
              <a:t> проекты):</a:t>
            </a:r>
          </a:p>
        </p:txBody>
      </p:sp>
      <p:sp>
        <p:nvSpPr>
          <p:cNvPr id="18" name="TextBox 17"/>
          <p:cNvSpPr txBox="1"/>
          <p:nvPr/>
        </p:nvSpPr>
        <p:spPr>
          <a:xfrm>
            <a:off x="262903" y="2505872"/>
            <a:ext cx="1063445" cy="569934"/>
          </a:xfrm>
          <a:prstGeom prst="rect">
            <a:avLst/>
          </a:prstGeom>
          <a:noFill/>
        </p:spPr>
        <p:txBody>
          <a:bodyPr wrap="square" lIns="61503" tIns="30751" rIns="61503" bIns="30751" rtlCol="0">
            <a:spAutoFit/>
          </a:bodyPr>
          <a:lstStyle/>
          <a:p>
            <a:pPr algn="ctr"/>
            <a:r>
              <a:rPr lang="ru-RU" sz="1100" b="1" dirty="0">
                <a:solidFill>
                  <a:srgbClr val="1F4E79"/>
                </a:solidFill>
              </a:rPr>
              <a:t>Профиль инициатора проекта</a:t>
            </a:r>
          </a:p>
        </p:txBody>
      </p:sp>
      <p:sp>
        <p:nvSpPr>
          <p:cNvPr id="19" name="Скругленный прямоугольник 18"/>
          <p:cNvSpPr/>
          <p:nvPr/>
        </p:nvSpPr>
        <p:spPr>
          <a:xfrm>
            <a:off x="4790536" y="1995686"/>
            <a:ext cx="4102886" cy="299439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900" b="1" dirty="0">
              <a:solidFill>
                <a:schemeClr val="tx1"/>
              </a:solidFill>
            </a:endParaRPr>
          </a:p>
        </p:txBody>
      </p:sp>
      <p:grpSp>
        <p:nvGrpSpPr>
          <p:cNvPr id="20" name="Группа 19"/>
          <p:cNvGrpSpPr/>
          <p:nvPr/>
        </p:nvGrpSpPr>
        <p:grpSpPr>
          <a:xfrm>
            <a:off x="4725897" y="2643758"/>
            <a:ext cx="4102886" cy="370002"/>
            <a:chOff x="6601126" y="2281980"/>
            <a:chExt cx="5653577" cy="621580"/>
          </a:xfrm>
        </p:grpSpPr>
        <p:sp>
          <p:nvSpPr>
            <p:cNvPr id="21" name="Прямоугольник 20"/>
            <p:cNvSpPr/>
            <p:nvPr/>
          </p:nvSpPr>
          <p:spPr>
            <a:xfrm>
              <a:off x="6601126" y="2390861"/>
              <a:ext cx="2413973" cy="374518"/>
            </a:xfrm>
            <a:prstGeom prst="rect">
              <a:avLst/>
            </a:prstGeom>
            <a:noFill/>
            <a:ln w="25400" cap="flat" cmpd="sng" algn="ctr">
              <a:noFill/>
              <a:prstDash val="solid"/>
            </a:ln>
            <a:effectLst/>
          </p:spPr>
          <p:txBody>
            <a:bodyPr tIns="0" rtlCol="0" anchor="t"/>
            <a:lstStyle/>
            <a:p>
              <a:pPr algn="r" defTabSz="615007"/>
              <a:r>
                <a:rPr lang="ru-RU" sz="1200" b="1" kern="0" dirty="0">
                  <a:solidFill>
                    <a:srgbClr val="1F497D">
                      <a:lumMod val="50000"/>
                    </a:srgbClr>
                  </a:solidFill>
                  <a:latin typeface="Arial Narrow" panose="020B0606020202030204" pitchFamily="34" charset="0"/>
                </a:rPr>
                <a:t>Срок гарантии</a:t>
              </a:r>
            </a:p>
          </p:txBody>
        </p:sp>
        <p:sp>
          <p:nvSpPr>
            <p:cNvPr id="22" name="Прямоугольник 21"/>
            <p:cNvSpPr/>
            <p:nvPr/>
          </p:nvSpPr>
          <p:spPr>
            <a:xfrm>
              <a:off x="9015099" y="2388611"/>
              <a:ext cx="3239604" cy="374518"/>
            </a:xfrm>
            <a:prstGeom prst="rect">
              <a:avLst/>
            </a:prstGeom>
            <a:noFill/>
            <a:ln w="25400" cap="flat" cmpd="sng" algn="ctr">
              <a:noFill/>
              <a:prstDash val="solid"/>
            </a:ln>
            <a:effectLst/>
          </p:spPr>
          <p:txBody>
            <a:bodyPr rtlCol="0" anchor="ctr"/>
            <a:lstStyle/>
            <a:p>
              <a:pPr defTabSz="615007"/>
              <a:r>
                <a:rPr lang="ru-RU" sz="1300" kern="0" dirty="0">
                  <a:solidFill>
                    <a:srgbClr val="1F497D">
                      <a:lumMod val="50000"/>
                    </a:srgbClr>
                  </a:solidFill>
                  <a:latin typeface="Arial Narrow" panose="020B0606020202030204" pitchFamily="34" charset="0"/>
                </a:rPr>
                <a:t>до 15 лет </a:t>
              </a:r>
            </a:p>
          </p:txBody>
        </p:sp>
        <p:cxnSp>
          <p:nvCxnSpPr>
            <p:cNvPr id="23" name="Прямая соединительная линия 22"/>
            <p:cNvCxnSpPr/>
            <p:nvPr/>
          </p:nvCxnSpPr>
          <p:spPr>
            <a:xfrm>
              <a:off x="9015099" y="2281980"/>
              <a:ext cx="0" cy="62158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24" name="Группа 23"/>
          <p:cNvGrpSpPr/>
          <p:nvPr/>
        </p:nvGrpSpPr>
        <p:grpSpPr>
          <a:xfrm>
            <a:off x="4790536" y="3219822"/>
            <a:ext cx="4102886" cy="437049"/>
            <a:chOff x="6601126" y="3002119"/>
            <a:chExt cx="5653577" cy="734215"/>
          </a:xfrm>
        </p:grpSpPr>
        <p:sp>
          <p:nvSpPr>
            <p:cNvPr id="25" name="Прямоугольник 24"/>
            <p:cNvSpPr/>
            <p:nvPr/>
          </p:nvSpPr>
          <p:spPr>
            <a:xfrm>
              <a:off x="6601126" y="3006504"/>
              <a:ext cx="2413973" cy="729830"/>
            </a:xfrm>
            <a:prstGeom prst="rect">
              <a:avLst/>
            </a:prstGeom>
            <a:noFill/>
            <a:ln w="25400" cap="flat" cmpd="sng" algn="ctr">
              <a:noFill/>
              <a:prstDash val="solid"/>
            </a:ln>
            <a:effectLst/>
          </p:spPr>
          <p:txBody>
            <a:bodyPr tIns="0" rtlCol="0" anchor="t"/>
            <a:lstStyle/>
            <a:p>
              <a:pPr algn="r" defTabSz="615007"/>
              <a:r>
                <a:rPr lang="ru-RU" sz="1200" b="1" kern="0" dirty="0">
                  <a:solidFill>
                    <a:srgbClr val="1F497D">
                      <a:lumMod val="50000"/>
                    </a:srgbClr>
                  </a:solidFill>
                  <a:latin typeface="Arial Narrow" panose="020B0606020202030204" pitchFamily="34" charset="0"/>
                </a:rPr>
                <a:t>Вознаграждение за гарантию</a:t>
              </a:r>
            </a:p>
          </p:txBody>
        </p:sp>
        <p:sp>
          <p:nvSpPr>
            <p:cNvPr id="26" name="Прямоугольник 25"/>
            <p:cNvSpPr/>
            <p:nvPr/>
          </p:nvSpPr>
          <p:spPr>
            <a:xfrm>
              <a:off x="9015099" y="3002119"/>
              <a:ext cx="3239604" cy="729830"/>
            </a:xfrm>
            <a:prstGeom prst="rect">
              <a:avLst/>
            </a:prstGeom>
            <a:noFill/>
            <a:ln w="25400" cap="flat" cmpd="sng" algn="ctr">
              <a:noFill/>
              <a:prstDash val="solid"/>
            </a:ln>
            <a:effectLst/>
          </p:spPr>
          <p:txBody>
            <a:bodyPr rtlCol="0" anchor="ctr"/>
            <a:lstStyle/>
            <a:p>
              <a:pPr defTabSz="615007"/>
              <a:r>
                <a:rPr lang="ru-RU" sz="1300" kern="0" dirty="0">
                  <a:solidFill>
                    <a:srgbClr val="1F497D">
                      <a:lumMod val="50000"/>
                    </a:srgbClr>
                  </a:solidFill>
                  <a:latin typeface="Arial Narrow" panose="020B0606020202030204" pitchFamily="34" charset="0"/>
                </a:rPr>
                <a:t>0,75%</a:t>
              </a:r>
              <a:r>
                <a:rPr lang="ru-RU" sz="900" kern="0" dirty="0">
                  <a:solidFill>
                    <a:srgbClr val="1F497D">
                      <a:lumMod val="50000"/>
                    </a:srgbClr>
                  </a:solidFill>
                  <a:latin typeface="Arial Narrow" panose="020B0606020202030204" pitchFamily="34" charset="0"/>
                </a:rPr>
                <a:t> </a:t>
              </a:r>
              <a:r>
                <a:rPr lang="ru-RU" sz="1300" kern="0" dirty="0">
                  <a:solidFill>
                    <a:srgbClr val="1F497D">
                      <a:lumMod val="50000"/>
                    </a:srgbClr>
                  </a:solidFill>
                  <a:latin typeface="Arial Narrow" panose="020B0606020202030204" pitchFamily="34" charset="0"/>
                </a:rPr>
                <a:t>годовых</a:t>
              </a:r>
              <a:r>
                <a:rPr lang="ru-RU" sz="900" kern="0" dirty="0">
                  <a:solidFill>
                    <a:srgbClr val="1F497D">
                      <a:lumMod val="50000"/>
                    </a:srgbClr>
                  </a:solidFill>
                  <a:latin typeface="Arial Narrow" panose="020B0606020202030204" pitchFamily="34" charset="0"/>
                </a:rPr>
                <a:t> </a:t>
              </a:r>
            </a:p>
            <a:p>
              <a:pPr defTabSz="615007"/>
              <a:r>
                <a:rPr lang="ru-RU" sz="1100" kern="0" dirty="0">
                  <a:solidFill>
                    <a:srgbClr val="1F497D">
                      <a:lumMod val="50000"/>
                    </a:srgbClr>
                  </a:solidFill>
                  <a:latin typeface="Arial Narrow" panose="020B0606020202030204" pitchFamily="34" charset="0"/>
                </a:rPr>
                <a:t>от суммы гарантии за весь срок действия гарантии</a:t>
              </a:r>
            </a:p>
          </p:txBody>
        </p:sp>
        <p:cxnSp>
          <p:nvCxnSpPr>
            <p:cNvPr id="27" name="Прямая соединительная линия 26"/>
            <p:cNvCxnSpPr/>
            <p:nvPr/>
          </p:nvCxnSpPr>
          <p:spPr>
            <a:xfrm>
              <a:off x="9015099" y="3002119"/>
              <a:ext cx="0" cy="72983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28" name="Группа 27"/>
          <p:cNvGrpSpPr/>
          <p:nvPr/>
        </p:nvGrpSpPr>
        <p:grpSpPr>
          <a:xfrm>
            <a:off x="4790536" y="3899573"/>
            <a:ext cx="4102886" cy="328361"/>
            <a:chOff x="6601126" y="3973074"/>
            <a:chExt cx="5653577" cy="551627"/>
          </a:xfrm>
        </p:grpSpPr>
        <p:sp>
          <p:nvSpPr>
            <p:cNvPr id="29" name="Прямоугольник 28"/>
            <p:cNvSpPr/>
            <p:nvPr/>
          </p:nvSpPr>
          <p:spPr>
            <a:xfrm>
              <a:off x="6601126" y="3976369"/>
              <a:ext cx="2413973" cy="548332"/>
            </a:xfrm>
            <a:prstGeom prst="rect">
              <a:avLst/>
            </a:prstGeom>
            <a:noFill/>
            <a:ln w="25400" cap="flat" cmpd="sng" algn="ctr">
              <a:noFill/>
              <a:prstDash val="solid"/>
            </a:ln>
            <a:effectLst/>
          </p:spPr>
          <p:txBody>
            <a:bodyPr tIns="0" rtlCol="0" anchor="t"/>
            <a:lstStyle/>
            <a:p>
              <a:pPr algn="r" defTabSz="615007"/>
              <a:r>
                <a:rPr lang="ru-RU" sz="1200" b="1" kern="0" dirty="0">
                  <a:solidFill>
                    <a:srgbClr val="1F497D">
                      <a:lumMod val="50000"/>
                    </a:srgbClr>
                  </a:solidFill>
                  <a:latin typeface="Arial Narrow" panose="020B0606020202030204" pitchFamily="34" charset="0"/>
                </a:rPr>
                <a:t>Порядок уплаты вознаграждения</a:t>
              </a:r>
            </a:p>
          </p:txBody>
        </p:sp>
        <p:sp>
          <p:nvSpPr>
            <p:cNvPr id="30" name="Прямоугольник 29"/>
            <p:cNvSpPr/>
            <p:nvPr/>
          </p:nvSpPr>
          <p:spPr>
            <a:xfrm>
              <a:off x="9015099" y="3973074"/>
              <a:ext cx="3239604" cy="548332"/>
            </a:xfrm>
            <a:prstGeom prst="rect">
              <a:avLst/>
            </a:prstGeom>
            <a:noFill/>
            <a:ln w="25400" cap="flat" cmpd="sng" algn="ctr">
              <a:noFill/>
              <a:prstDash val="solid"/>
            </a:ln>
            <a:effectLst/>
          </p:spPr>
          <p:txBody>
            <a:bodyPr rtlCol="0" anchor="ctr"/>
            <a:lstStyle/>
            <a:p>
              <a:pPr defTabSz="615007"/>
              <a:r>
                <a:rPr lang="ru-RU" sz="1100" kern="0" dirty="0">
                  <a:solidFill>
                    <a:srgbClr val="1F497D">
                      <a:lumMod val="50000"/>
                    </a:srgbClr>
                  </a:solidFill>
                  <a:latin typeface="Arial Narrow" panose="020B0606020202030204" pitchFamily="34" charset="0"/>
                </a:rPr>
                <a:t>Единовременно / ежегодно / 1 раз в полгода / ежеквартально</a:t>
              </a:r>
            </a:p>
          </p:txBody>
        </p:sp>
        <p:cxnSp>
          <p:nvCxnSpPr>
            <p:cNvPr id="31" name="Прямая соединительная линия 30"/>
            <p:cNvCxnSpPr/>
            <p:nvPr/>
          </p:nvCxnSpPr>
          <p:spPr>
            <a:xfrm>
              <a:off x="9015099" y="3973074"/>
              <a:ext cx="0" cy="548332"/>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32" name="Группа 31"/>
          <p:cNvGrpSpPr/>
          <p:nvPr/>
        </p:nvGrpSpPr>
        <p:grpSpPr>
          <a:xfrm>
            <a:off x="4790536" y="2139702"/>
            <a:ext cx="4102886" cy="340821"/>
            <a:chOff x="6601126" y="4761441"/>
            <a:chExt cx="5653577" cy="572559"/>
          </a:xfrm>
        </p:grpSpPr>
        <p:sp>
          <p:nvSpPr>
            <p:cNvPr id="33" name="Прямоугольник 32"/>
            <p:cNvSpPr/>
            <p:nvPr/>
          </p:nvSpPr>
          <p:spPr>
            <a:xfrm>
              <a:off x="6601126" y="4770839"/>
              <a:ext cx="2413973" cy="563161"/>
            </a:xfrm>
            <a:prstGeom prst="rect">
              <a:avLst/>
            </a:prstGeom>
            <a:noFill/>
            <a:ln w="25400" cap="flat" cmpd="sng" algn="ctr">
              <a:noFill/>
              <a:prstDash val="solid"/>
            </a:ln>
            <a:effectLst/>
          </p:spPr>
          <p:txBody>
            <a:bodyPr tIns="0" rtlCol="0" anchor="t"/>
            <a:lstStyle/>
            <a:p>
              <a:pPr algn="r" defTabSz="615007"/>
              <a:r>
                <a:rPr lang="ru-RU" sz="1200" b="1" kern="0" dirty="0">
                  <a:solidFill>
                    <a:srgbClr val="1F497D">
                      <a:lumMod val="50000"/>
                    </a:srgbClr>
                  </a:solidFill>
                  <a:latin typeface="Arial Narrow" panose="020B0606020202030204" pitchFamily="34" charset="0"/>
                </a:rPr>
                <a:t>Сумма гарантии</a:t>
              </a:r>
            </a:p>
          </p:txBody>
        </p:sp>
        <p:sp>
          <p:nvSpPr>
            <p:cNvPr id="34" name="Прямоугольник 33"/>
            <p:cNvSpPr/>
            <p:nvPr/>
          </p:nvSpPr>
          <p:spPr>
            <a:xfrm>
              <a:off x="9015099" y="4761441"/>
              <a:ext cx="3239604" cy="470959"/>
            </a:xfrm>
            <a:prstGeom prst="rect">
              <a:avLst/>
            </a:prstGeom>
            <a:noFill/>
            <a:ln w="25400" cap="flat" cmpd="sng" algn="ctr">
              <a:noFill/>
              <a:prstDash val="solid"/>
            </a:ln>
            <a:effectLst/>
          </p:spPr>
          <p:txBody>
            <a:bodyPr rtlCol="0" anchor="ctr"/>
            <a:lstStyle/>
            <a:p>
              <a:pPr defTabSz="615007"/>
              <a:r>
                <a:rPr lang="ru-RU" sz="1100" kern="0" dirty="0">
                  <a:solidFill>
                    <a:srgbClr val="1F497D">
                      <a:lumMod val="50000"/>
                    </a:srgbClr>
                  </a:solidFill>
                  <a:latin typeface="Arial Narrow" panose="020B0606020202030204" pitchFamily="34" charset="0"/>
                </a:rPr>
                <a:t>От </a:t>
              </a:r>
              <a:r>
                <a:rPr lang="ru-RU" sz="1100" kern="0" dirty="0" smtClean="0">
                  <a:solidFill>
                    <a:srgbClr val="1F497D">
                      <a:lumMod val="50000"/>
                    </a:srgbClr>
                  </a:solidFill>
                  <a:latin typeface="Arial Narrow" panose="020B0606020202030204" pitchFamily="34" charset="0"/>
                </a:rPr>
                <a:t>100</a:t>
              </a:r>
              <a:r>
                <a:rPr lang="ru-RU" sz="1300" kern="0" dirty="0" smtClean="0">
                  <a:solidFill>
                    <a:srgbClr val="1F497D">
                      <a:lumMod val="50000"/>
                    </a:srgbClr>
                  </a:solidFill>
                  <a:latin typeface="Arial Narrow" panose="020B0606020202030204" pitchFamily="34" charset="0"/>
                </a:rPr>
                <a:t> </a:t>
              </a:r>
              <a:r>
                <a:rPr lang="ru-RU" sz="1300" kern="0" dirty="0">
                  <a:solidFill>
                    <a:srgbClr val="1F497D">
                      <a:lumMod val="50000"/>
                    </a:srgbClr>
                  </a:solidFill>
                  <a:latin typeface="Arial Narrow" panose="020B0606020202030204" pitchFamily="34" charset="0"/>
                </a:rPr>
                <a:t>млн рублей </a:t>
              </a:r>
              <a:br>
                <a:rPr lang="ru-RU" sz="1300" kern="0" dirty="0">
                  <a:solidFill>
                    <a:srgbClr val="1F497D">
                      <a:lumMod val="50000"/>
                    </a:srgbClr>
                  </a:solidFill>
                  <a:latin typeface="Arial Narrow" panose="020B0606020202030204" pitchFamily="34" charset="0"/>
                </a:rPr>
              </a:br>
              <a:r>
                <a:rPr lang="ru-RU" sz="1100" kern="0" dirty="0">
                  <a:solidFill>
                    <a:srgbClr val="1F497D">
                      <a:lumMod val="50000"/>
                    </a:srgbClr>
                  </a:solidFill>
                  <a:latin typeface="Arial Narrow" panose="020B0606020202030204" pitchFamily="34" charset="0"/>
                </a:rPr>
                <a:t>до </a:t>
              </a:r>
              <a:r>
                <a:rPr lang="ru-RU" sz="1300" kern="0" dirty="0">
                  <a:solidFill>
                    <a:srgbClr val="1F497D">
                      <a:lumMod val="50000"/>
                    </a:srgbClr>
                  </a:solidFill>
                  <a:latin typeface="Arial Narrow" panose="020B0606020202030204" pitchFamily="34" charset="0"/>
                </a:rPr>
                <a:t>500 млн рублей</a:t>
              </a:r>
            </a:p>
          </p:txBody>
        </p:sp>
        <p:cxnSp>
          <p:nvCxnSpPr>
            <p:cNvPr id="35" name="Прямая соединительная линия 34"/>
            <p:cNvCxnSpPr/>
            <p:nvPr/>
          </p:nvCxnSpPr>
          <p:spPr>
            <a:xfrm>
              <a:off x="9015099" y="4761441"/>
              <a:ext cx="0" cy="57255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a:off x="4790536" y="4441567"/>
            <a:ext cx="4112227" cy="434439"/>
            <a:chOff x="6601126" y="5392941"/>
            <a:chExt cx="5666449" cy="729830"/>
          </a:xfrm>
        </p:grpSpPr>
        <p:sp>
          <p:nvSpPr>
            <p:cNvPr id="37" name="Прямоугольник 36"/>
            <p:cNvSpPr/>
            <p:nvPr/>
          </p:nvSpPr>
          <p:spPr>
            <a:xfrm>
              <a:off x="6601126" y="5496645"/>
              <a:ext cx="2413973" cy="374518"/>
            </a:xfrm>
            <a:prstGeom prst="rect">
              <a:avLst/>
            </a:prstGeom>
            <a:noFill/>
            <a:ln w="25400" cap="flat" cmpd="sng" algn="ctr">
              <a:noFill/>
              <a:prstDash val="solid"/>
            </a:ln>
            <a:effectLst/>
          </p:spPr>
          <p:txBody>
            <a:bodyPr tIns="0" rtlCol="0" anchor="ctr"/>
            <a:lstStyle/>
            <a:p>
              <a:pPr algn="r" defTabSz="615007"/>
              <a:r>
                <a:rPr lang="ru-RU" sz="1200" b="1" kern="0" dirty="0">
                  <a:solidFill>
                    <a:srgbClr val="1F497D">
                      <a:lumMod val="50000"/>
                    </a:srgbClr>
                  </a:solidFill>
                  <a:latin typeface="Arial Narrow" panose="020B0606020202030204" pitchFamily="34" charset="0"/>
                </a:rPr>
                <a:t>Обеспечение</a:t>
              </a:r>
            </a:p>
          </p:txBody>
        </p:sp>
        <p:sp>
          <p:nvSpPr>
            <p:cNvPr id="38" name="Прямоугольник 37"/>
            <p:cNvSpPr/>
            <p:nvPr/>
          </p:nvSpPr>
          <p:spPr>
            <a:xfrm>
              <a:off x="9015098" y="5494395"/>
              <a:ext cx="3252477" cy="505392"/>
            </a:xfrm>
            <a:prstGeom prst="rect">
              <a:avLst/>
            </a:prstGeom>
            <a:noFill/>
            <a:ln w="25400" cap="flat" cmpd="sng" algn="ctr">
              <a:noFill/>
              <a:prstDash val="solid"/>
            </a:ln>
            <a:effectLst/>
          </p:spPr>
          <p:txBody>
            <a:bodyPr rtlCol="0" anchor="ctr"/>
            <a:lstStyle/>
            <a:p>
              <a:pPr defTabSz="615007"/>
              <a:r>
                <a:rPr lang="ru-RU" sz="1100" kern="0" dirty="0">
                  <a:solidFill>
                    <a:srgbClr val="1F497D">
                      <a:lumMod val="50000"/>
                    </a:srgbClr>
                  </a:solidFill>
                  <a:latin typeface="Arial Narrow" panose="020B0606020202030204" pitchFamily="34" charset="0"/>
                </a:rPr>
                <a:t>Поручительства инициаторов проекта, залог имеющихся и создающихся в рамках реализации проекта активов</a:t>
              </a:r>
            </a:p>
          </p:txBody>
        </p:sp>
        <p:cxnSp>
          <p:nvCxnSpPr>
            <p:cNvPr id="39" name="Прямая соединительная линия 38"/>
            <p:cNvCxnSpPr/>
            <p:nvPr/>
          </p:nvCxnSpPr>
          <p:spPr>
            <a:xfrm>
              <a:off x="9015099" y="5392941"/>
              <a:ext cx="0" cy="72983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262903" y="3755269"/>
            <a:ext cx="1063445" cy="400657"/>
          </a:xfrm>
          <a:prstGeom prst="rect">
            <a:avLst/>
          </a:prstGeom>
          <a:noFill/>
        </p:spPr>
        <p:txBody>
          <a:bodyPr wrap="square" lIns="61503" tIns="30751" rIns="61503" bIns="30751" rtlCol="0">
            <a:spAutoFit/>
          </a:bodyPr>
          <a:lstStyle/>
          <a:p>
            <a:pPr algn="ctr"/>
            <a:r>
              <a:rPr lang="ru-RU" sz="1100" b="1" dirty="0">
                <a:solidFill>
                  <a:srgbClr val="1F4E79"/>
                </a:solidFill>
              </a:rPr>
              <a:t>Требования к проекту</a:t>
            </a:r>
          </a:p>
        </p:txBody>
      </p:sp>
      <p:grpSp>
        <p:nvGrpSpPr>
          <p:cNvPr id="41" name="Group 1462"/>
          <p:cNvGrpSpPr/>
          <p:nvPr/>
        </p:nvGrpSpPr>
        <p:grpSpPr>
          <a:xfrm>
            <a:off x="541576" y="3271708"/>
            <a:ext cx="506099" cy="452170"/>
            <a:chOff x="2489201" y="17492663"/>
            <a:chExt cx="379413" cy="500063"/>
          </a:xfrm>
          <a:solidFill>
            <a:srgbClr val="1F4E79"/>
          </a:solidFill>
        </p:grpSpPr>
        <p:sp>
          <p:nvSpPr>
            <p:cNvPr id="42"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686612"/>
              <a:endParaRPr lang="en-US" sz="1400" dirty="0">
                <a:solidFill>
                  <a:prstClr val="black"/>
                </a:solidFill>
                <a:cs typeface="Arial" pitchFamily="34" charset="0"/>
              </a:endParaRPr>
            </a:p>
          </p:txBody>
        </p:sp>
        <p:sp>
          <p:nvSpPr>
            <p:cNvPr id="43"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686612"/>
              <a:endParaRPr lang="en-US" sz="1400" dirty="0">
                <a:solidFill>
                  <a:prstClr val="black"/>
                </a:solidFill>
                <a:cs typeface="Arial" pitchFamily="34" charset="0"/>
              </a:endParaRPr>
            </a:p>
          </p:txBody>
        </p:sp>
        <p:sp>
          <p:nvSpPr>
            <p:cNvPr id="44"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686612"/>
              <a:endParaRPr lang="en-US" sz="1400" dirty="0">
                <a:solidFill>
                  <a:prstClr val="black"/>
                </a:solidFill>
                <a:cs typeface="Arial" pitchFamily="34" charset="0"/>
              </a:endParaRPr>
            </a:p>
          </p:txBody>
        </p:sp>
        <p:sp>
          <p:nvSpPr>
            <p:cNvPr id="45"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686612"/>
              <a:endParaRPr lang="en-US" sz="1400" dirty="0">
                <a:solidFill>
                  <a:prstClr val="black"/>
                </a:solidFill>
                <a:cs typeface="Arial" pitchFamily="34" charset="0"/>
              </a:endParaRPr>
            </a:p>
          </p:txBody>
        </p:sp>
        <p:sp>
          <p:nvSpPr>
            <p:cNvPr id="46"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686612"/>
              <a:endParaRPr lang="en-US" sz="1400" dirty="0">
                <a:solidFill>
                  <a:prstClr val="black"/>
                </a:solidFill>
                <a:cs typeface="Arial" pitchFamily="34" charset="0"/>
              </a:endParaRPr>
            </a:p>
          </p:txBody>
        </p:sp>
        <p:sp>
          <p:nvSpPr>
            <p:cNvPr id="47"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686612"/>
              <a:endParaRPr lang="en-US" sz="1400" dirty="0">
                <a:solidFill>
                  <a:prstClr val="black"/>
                </a:solidFill>
                <a:cs typeface="Arial" pitchFamily="34" charset="0"/>
              </a:endParaRPr>
            </a:p>
          </p:txBody>
        </p:sp>
      </p:grpSp>
      <p:cxnSp>
        <p:nvCxnSpPr>
          <p:cNvPr id="48" name="Прямая соединительная линия 47"/>
          <p:cNvCxnSpPr/>
          <p:nvPr/>
        </p:nvCxnSpPr>
        <p:spPr>
          <a:xfrm>
            <a:off x="272202" y="3075806"/>
            <a:ext cx="3998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402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4182</TotalTime>
  <Words>2008</Words>
  <Application>Microsoft Office PowerPoint</Application>
  <PresentationFormat>Экран (16:9)</PresentationFormat>
  <Paragraphs>324</Paragraphs>
  <Slides>23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Нефедова Ольга Викторовна</dc:creator>
  <cp:lastModifiedBy>Адм4</cp:lastModifiedBy>
  <cp:revision>472</cp:revision>
  <cp:lastPrinted>2018-05-30T14:32:34Z</cp:lastPrinted>
  <dcterms:created xsi:type="dcterms:W3CDTF">2017-02-01T15:50:52Z</dcterms:created>
  <dcterms:modified xsi:type="dcterms:W3CDTF">2018-09-27T08:33:44Z</dcterms:modified>
</cp:coreProperties>
</file>